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1" r:id="rId6"/>
    <p:sldId id="258" r:id="rId7"/>
    <p:sldId id="260" r:id="rId8"/>
    <p:sldId id="257" r:id="rId9"/>
    <p:sldId id="263" r:id="rId10"/>
    <p:sldId id="259" r:id="rId11"/>
    <p:sldId id="274" r:id="rId12"/>
    <p:sldId id="265" r:id="rId13"/>
    <p:sldId id="266" r:id="rId14"/>
    <p:sldId id="267" r:id="rId15"/>
    <p:sldId id="268" r:id="rId16"/>
    <p:sldId id="269" r:id="rId17"/>
    <p:sldId id="270" r:id="rId18"/>
    <p:sldId id="271" r:id="rId19"/>
    <p:sldId id="272" r:id="rId20"/>
    <p:sldId id="262" r:id="rId21"/>
    <p:sldId id="273" r:id="rId2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007AB1-0ED2-446E-B940-8C342076AEC7}" v="16" dt="2022-06-21T12:44:26.4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62" d="100"/>
          <a:sy n="162" d="100"/>
        </p:scale>
        <p:origin x="2508"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438FBE-E2D5-4925-A36A-9484E08AC1C6}" type="doc">
      <dgm:prSet loTypeId="urn:microsoft.com/office/officeart/2005/8/layout/hProcess9" loCatId="process" qsTypeId="urn:microsoft.com/office/officeart/2005/8/quickstyle/simple1" qsCatId="simple" csTypeId="urn:microsoft.com/office/officeart/2005/8/colors/accent1_2" csCatId="accent1" phldr="1"/>
      <dgm:spPr/>
    </dgm:pt>
    <dgm:pt modelId="{499DF208-C65E-4644-A939-EFDE9BEA4FD9}">
      <dgm:prSet phldrT="[Tekst]"/>
      <dgm:spPr/>
      <dgm:t>
        <a:bodyPr/>
        <a:lstStyle/>
        <a:p>
          <a:r>
            <a:rPr lang="nl-NL"/>
            <a:t>Onderzoeken </a:t>
          </a:r>
        </a:p>
      </dgm:t>
    </dgm:pt>
    <dgm:pt modelId="{A2AD641D-AD5B-4A58-8093-903FC2761A16}" type="parTrans" cxnId="{2393FB5B-52CC-4357-BBC7-ADA30DD7DA05}">
      <dgm:prSet/>
      <dgm:spPr/>
      <dgm:t>
        <a:bodyPr/>
        <a:lstStyle/>
        <a:p>
          <a:endParaRPr lang="nl-NL"/>
        </a:p>
      </dgm:t>
    </dgm:pt>
    <dgm:pt modelId="{98F6C47E-E6BF-4DFE-951C-32E54296A83C}" type="sibTrans" cxnId="{2393FB5B-52CC-4357-BBC7-ADA30DD7DA05}">
      <dgm:prSet/>
      <dgm:spPr/>
      <dgm:t>
        <a:bodyPr/>
        <a:lstStyle/>
        <a:p>
          <a:endParaRPr lang="nl-NL"/>
        </a:p>
      </dgm:t>
    </dgm:pt>
    <dgm:pt modelId="{62E7257E-2F52-400A-B748-30DB529539BD}">
      <dgm:prSet phldrT="[Tekst]"/>
      <dgm:spPr/>
      <dgm:t>
        <a:bodyPr/>
        <a:lstStyle/>
        <a:p>
          <a:r>
            <a:rPr lang="nl-NL"/>
            <a:t>Brainstormen</a:t>
          </a:r>
        </a:p>
      </dgm:t>
    </dgm:pt>
    <dgm:pt modelId="{6E52C06B-3E95-4E82-8DFC-0432C7C308EB}" type="parTrans" cxnId="{6C1951C4-C465-4813-A135-7C1D9860B4AC}">
      <dgm:prSet/>
      <dgm:spPr/>
      <dgm:t>
        <a:bodyPr/>
        <a:lstStyle/>
        <a:p>
          <a:endParaRPr lang="nl-NL"/>
        </a:p>
      </dgm:t>
    </dgm:pt>
    <dgm:pt modelId="{B0A3FB8E-0F68-4624-A3CA-195D92FB6A4B}" type="sibTrans" cxnId="{6C1951C4-C465-4813-A135-7C1D9860B4AC}">
      <dgm:prSet/>
      <dgm:spPr/>
      <dgm:t>
        <a:bodyPr/>
        <a:lstStyle/>
        <a:p>
          <a:endParaRPr lang="nl-NL"/>
        </a:p>
      </dgm:t>
    </dgm:pt>
    <dgm:pt modelId="{FDEFBE09-7BCC-4D34-8DF5-6C3795A0F046}">
      <dgm:prSet phldrT="[Tekst]"/>
      <dgm:spPr/>
      <dgm:t>
        <a:bodyPr/>
        <a:lstStyle/>
        <a:p>
          <a:r>
            <a:rPr lang="nl-NL" dirty="0"/>
            <a:t>Keuzes maken en ontwerpen</a:t>
          </a:r>
        </a:p>
      </dgm:t>
    </dgm:pt>
    <dgm:pt modelId="{E3A9F51F-70F8-4C41-81C6-3FA89C622B94}" type="parTrans" cxnId="{2AA73B7B-1EFF-4171-91FB-A353F143DA4E}">
      <dgm:prSet/>
      <dgm:spPr/>
      <dgm:t>
        <a:bodyPr/>
        <a:lstStyle/>
        <a:p>
          <a:endParaRPr lang="nl-NL"/>
        </a:p>
      </dgm:t>
    </dgm:pt>
    <dgm:pt modelId="{718FC3CB-0EE7-4759-AF0F-D19652906EAD}" type="sibTrans" cxnId="{2AA73B7B-1EFF-4171-91FB-A353F143DA4E}">
      <dgm:prSet/>
      <dgm:spPr/>
      <dgm:t>
        <a:bodyPr/>
        <a:lstStyle/>
        <a:p>
          <a:endParaRPr lang="nl-NL"/>
        </a:p>
      </dgm:t>
    </dgm:pt>
    <dgm:pt modelId="{9007ACA0-4611-4509-9FA3-F6DDBAFC1BB9}">
      <dgm:prSet phldrT="[Tekst]"/>
      <dgm:spPr/>
      <dgm:t>
        <a:bodyPr/>
        <a:lstStyle/>
        <a:p>
          <a:r>
            <a:rPr lang="nl-NL"/>
            <a:t>Bouwen en schrijven</a:t>
          </a:r>
        </a:p>
      </dgm:t>
    </dgm:pt>
    <dgm:pt modelId="{2B586969-7CA0-4982-ADC7-2B14F4B8D2DC}" type="parTrans" cxnId="{4AA0DB21-85AA-4421-B007-4E43421C9AE6}">
      <dgm:prSet/>
      <dgm:spPr/>
      <dgm:t>
        <a:bodyPr/>
        <a:lstStyle/>
        <a:p>
          <a:endParaRPr lang="nl-NL"/>
        </a:p>
      </dgm:t>
    </dgm:pt>
    <dgm:pt modelId="{6AF27FC8-9D7F-4D05-AFBD-5E82EFAD6F8B}" type="sibTrans" cxnId="{4AA0DB21-85AA-4421-B007-4E43421C9AE6}">
      <dgm:prSet/>
      <dgm:spPr/>
      <dgm:t>
        <a:bodyPr/>
        <a:lstStyle/>
        <a:p>
          <a:endParaRPr lang="nl-NL"/>
        </a:p>
      </dgm:t>
    </dgm:pt>
    <dgm:pt modelId="{0098C306-F08C-4C3B-9D60-2F9D95D6BC7B}">
      <dgm:prSet phldrT="[Tekst]"/>
      <dgm:spPr/>
      <dgm:t>
        <a:bodyPr/>
        <a:lstStyle/>
        <a:p>
          <a:r>
            <a:rPr lang="nl-NL"/>
            <a:t>Presenteren van het ontwerp</a:t>
          </a:r>
        </a:p>
      </dgm:t>
    </dgm:pt>
    <dgm:pt modelId="{01AD1B34-C870-4FC0-A0E9-CB6A25D64EA0}" type="parTrans" cxnId="{920560B7-A532-45D0-8DE2-49DC188B9C21}">
      <dgm:prSet/>
      <dgm:spPr/>
      <dgm:t>
        <a:bodyPr/>
        <a:lstStyle/>
        <a:p>
          <a:endParaRPr lang="nl-NL"/>
        </a:p>
      </dgm:t>
    </dgm:pt>
    <dgm:pt modelId="{8D9DEB56-2107-4EBC-B7B6-1AF80D936938}" type="sibTrans" cxnId="{920560B7-A532-45D0-8DE2-49DC188B9C21}">
      <dgm:prSet/>
      <dgm:spPr/>
      <dgm:t>
        <a:bodyPr/>
        <a:lstStyle/>
        <a:p>
          <a:endParaRPr lang="nl-NL"/>
        </a:p>
      </dgm:t>
    </dgm:pt>
    <dgm:pt modelId="{E651391B-1B1A-4B3A-84A5-8CC63BF2BCFA}" type="pres">
      <dgm:prSet presAssocID="{9F438FBE-E2D5-4925-A36A-9484E08AC1C6}" presName="CompostProcess" presStyleCnt="0">
        <dgm:presLayoutVars>
          <dgm:dir/>
          <dgm:resizeHandles val="exact"/>
        </dgm:presLayoutVars>
      </dgm:prSet>
      <dgm:spPr/>
    </dgm:pt>
    <dgm:pt modelId="{C6B625DD-ECAA-4550-A0A1-4E0ACE0916A7}" type="pres">
      <dgm:prSet presAssocID="{9F438FBE-E2D5-4925-A36A-9484E08AC1C6}" presName="arrow" presStyleLbl="bgShp" presStyleIdx="0" presStyleCnt="1"/>
      <dgm:spPr/>
    </dgm:pt>
    <dgm:pt modelId="{F4E5EAAA-0DF8-422E-84D3-4C11243F3E47}" type="pres">
      <dgm:prSet presAssocID="{9F438FBE-E2D5-4925-A36A-9484E08AC1C6}" presName="linearProcess" presStyleCnt="0"/>
      <dgm:spPr/>
    </dgm:pt>
    <dgm:pt modelId="{66C24B9B-47DD-4070-805F-572A16FF121D}" type="pres">
      <dgm:prSet presAssocID="{499DF208-C65E-4644-A939-EFDE9BEA4FD9}" presName="textNode" presStyleLbl="node1" presStyleIdx="0" presStyleCnt="5">
        <dgm:presLayoutVars>
          <dgm:bulletEnabled val="1"/>
        </dgm:presLayoutVars>
      </dgm:prSet>
      <dgm:spPr/>
    </dgm:pt>
    <dgm:pt modelId="{E1B1A57C-AC57-49C4-8CA5-B18F22C08E38}" type="pres">
      <dgm:prSet presAssocID="{98F6C47E-E6BF-4DFE-951C-32E54296A83C}" presName="sibTrans" presStyleCnt="0"/>
      <dgm:spPr/>
    </dgm:pt>
    <dgm:pt modelId="{A4F87392-709B-44CA-B414-E1175B3D0384}" type="pres">
      <dgm:prSet presAssocID="{62E7257E-2F52-400A-B748-30DB529539BD}" presName="textNode" presStyleLbl="node1" presStyleIdx="1" presStyleCnt="5">
        <dgm:presLayoutVars>
          <dgm:bulletEnabled val="1"/>
        </dgm:presLayoutVars>
      </dgm:prSet>
      <dgm:spPr/>
    </dgm:pt>
    <dgm:pt modelId="{05DC44E2-7C88-47C6-BD4F-66F0FD03E31F}" type="pres">
      <dgm:prSet presAssocID="{B0A3FB8E-0F68-4624-A3CA-195D92FB6A4B}" presName="sibTrans" presStyleCnt="0"/>
      <dgm:spPr/>
    </dgm:pt>
    <dgm:pt modelId="{E863C69F-1766-4A6A-A87B-3CC34E74F5BB}" type="pres">
      <dgm:prSet presAssocID="{FDEFBE09-7BCC-4D34-8DF5-6C3795A0F046}" presName="textNode" presStyleLbl="node1" presStyleIdx="2" presStyleCnt="5" custScaleX="111946">
        <dgm:presLayoutVars>
          <dgm:bulletEnabled val="1"/>
        </dgm:presLayoutVars>
      </dgm:prSet>
      <dgm:spPr/>
    </dgm:pt>
    <dgm:pt modelId="{D56B94F8-4676-452B-A6DF-67BE2CC5646F}" type="pres">
      <dgm:prSet presAssocID="{718FC3CB-0EE7-4759-AF0F-D19652906EAD}" presName="sibTrans" presStyleCnt="0"/>
      <dgm:spPr/>
    </dgm:pt>
    <dgm:pt modelId="{1E130BA7-6B9D-403E-A67C-563052D16A4B}" type="pres">
      <dgm:prSet presAssocID="{9007ACA0-4611-4509-9FA3-F6DDBAFC1BB9}" presName="textNode" presStyleLbl="node1" presStyleIdx="3" presStyleCnt="5">
        <dgm:presLayoutVars>
          <dgm:bulletEnabled val="1"/>
        </dgm:presLayoutVars>
      </dgm:prSet>
      <dgm:spPr/>
    </dgm:pt>
    <dgm:pt modelId="{1C1DE562-3CFB-4449-8C7E-E2D95A306568}" type="pres">
      <dgm:prSet presAssocID="{6AF27FC8-9D7F-4D05-AFBD-5E82EFAD6F8B}" presName="sibTrans" presStyleCnt="0"/>
      <dgm:spPr/>
    </dgm:pt>
    <dgm:pt modelId="{A63DA4DE-059B-4678-80FD-EBDA0EB35811}" type="pres">
      <dgm:prSet presAssocID="{0098C306-F08C-4C3B-9D60-2F9D95D6BC7B}" presName="textNode" presStyleLbl="node1" presStyleIdx="4" presStyleCnt="5">
        <dgm:presLayoutVars>
          <dgm:bulletEnabled val="1"/>
        </dgm:presLayoutVars>
      </dgm:prSet>
      <dgm:spPr/>
    </dgm:pt>
  </dgm:ptLst>
  <dgm:cxnLst>
    <dgm:cxn modelId="{4AA0DB21-85AA-4421-B007-4E43421C9AE6}" srcId="{9F438FBE-E2D5-4925-A36A-9484E08AC1C6}" destId="{9007ACA0-4611-4509-9FA3-F6DDBAFC1BB9}" srcOrd="3" destOrd="0" parTransId="{2B586969-7CA0-4982-ADC7-2B14F4B8D2DC}" sibTransId="{6AF27FC8-9D7F-4D05-AFBD-5E82EFAD6F8B}"/>
    <dgm:cxn modelId="{012D7325-CE74-4A97-9EFB-C1359DC52DA4}" type="presOf" srcId="{9F438FBE-E2D5-4925-A36A-9484E08AC1C6}" destId="{E651391B-1B1A-4B3A-84A5-8CC63BF2BCFA}" srcOrd="0" destOrd="0" presId="urn:microsoft.com/office/officeart/2005/8/layout/hProcess9"/>
    <dgm:cxn modelId="{D85A1B2F-8255-432D-B6F2-71093B0D3F37}" type="presOf" srcId="{62E7257E-2F52-400A-B748-30DB529539BD}" destId="{A4F87392-709B-44CA-B414-E1175B3D0384}" srcOrd="0" destOrd="0" presId="urn:microsoft.com/office/officeart/2005/8/layout/hProcess9"/>
    <dgm:cxn modelId="{2393FB5B-52CC-4357-BBC7-ADA30DD7DA05}" srcId="{9F438FBE-E2D5-4925-A36A-9484E08AC1C6}" destId="{499DF208-C65E-4644-A939-EFDE9BEA4FD9}" srcOrd="0" destOrd="0" parTransId="{A2AD641D-AD5B-4A58-8093-903FC2761A16}" sibTransId="{98F6C47E-E6BF-4DFE-951C-32E54296A83C}"/>
    <dgm:cxn modelId="{D0024153-8E81-490A-BD03-073263767D49}" type="presOf" srcId="{9007ACA0-4611-4509-9FA3-F6DDBAFC1BB9}" destId="{1E130BA7-6B9D-403E-A67C-563052D16A4B}" srcOrd="0" destOrd="0" presId="urn:microsoft.com/office/officeart/2005/8/layout/hProcess9"/>
    <dgm:cxn modelId="{2AA73B7B-1EFF-4171-91FB-A353F143DA4E}" srcId="{9F438FBE-E2D5-4925-A36A-9484E08AC1C6}" destId="{FDEFBE09-7BCC-4D34-8DF5-6C3795A0F046}" srcOrd="2" destOrd="0" parTransId="{E3A9F51F-70F8-4C41-81C6-3FA89C622B94}" sibTransId="{718FC3CB-0EE7-4759-AF0F-D19652906EAD}"/>
    <dgm:cxn modelId="{2B68B27E-1CAC-4F21-9F90-5205BC905301}" type="presOf" srcId="{0098C306-F08C-4C3B-9D60-2F9D95D6BC7B}" destId="{A63DA4DE-059B-4678-80FD-EBDA0EB35811}" srcOrd="0" destOrd="0" presId="urn:microsoft.com/office/officeart/2005/8/layout/hProcess9"/>
    <dgm:cxn modelId="{76909783-5013-49C5-A549-A5B14AA5AB7B}" type="presOf" srcId="{FDEFBE09-7BCC-4D34-8DF5-6C3795A0F046}" destId="{E863C69F-1766-4A6A-A87B-3CC34E74F5BB}" srcOrd="0" destOrd="0" presId="urn:microsoft.com/office/officeart/2005/8/layout/hProcess9"/>
    <dgm:cxn modelId="{920560B7-A532-45D0-8DE2-49DC188B9C21}" srcId="{9F438FBE-E2D5-4925-A36A-9484E08AC1C6}" destId="{0098C306-F08C-4C3B-9D60-2F9D95D6BC7B}" srcOrd="4" destOrd="0" parTransId="{01AD1B34-C870-4FC0-A0E9-CB6A25D64EA0}" sibTransId="{8D9DEB56-2107-4EBC-B7B6-1AF80D936938}"/>
    <dgm:cxn modelId="{938BE5BA-1B74-4C21-801B-05A5E3AA5B55}" type="presOf" srcId="{499DF208-C65E-4644-A939-EFDE9BEA4FD9}" destId="{66C24B9B-47DD-4070-805F-572A16FF121D}" srcOrd="0" destOrd="0" presId="urn:microsoft.com/office/officeart/2005/8/layout/hProcess9"/>
    <dgm:cxn modelId="{6C1951C4-C465-4813-A135-7C1D9860B4AC}" srcId="{9F438FBE-E2D5-4925-A36A-9484E08AC1C6}" destId="{62E7257E-2F52-400A-B748-30DB529539BD}" srcOrd="1" destOrd="0" parTransId="{6E52C06B-3E95-4E82-8DFC-0432C7C308EB}" sibTransId="{B0A3FB8E-0F68-4624-A3CA-195D92FB6A4B}"/>
    <dgm:cxn modelId="{76A8C426-2A7B-459C-A1C9-9A7B1684F580}" type="presParOf" srcId="{E651391B-1B1A-4B3A-84A5-8CC63BF2BCFA}" destId="{C6B625DD-ECAA-4550-A0A1-4E0ACE0916A7}" srcOrd="0" destOrd="0" presId="urn:microsoft.com/office/officeart/2005/8/layout/hProcess9"/>
    <dgm:cxn modelId="{EB6941FE-793C-4079-AFD0-57EB759CC7CC}" type="presParOf" srcId="{E651391B-1B1A-4B3A-84A5-8CC63BF2BCFA}" destId="{F4E5EAAA-0DF8-422E-84D3-4C11243F3E47}" srcOrd="1" destOrd="0" presId="urn:microsoft.com/office/officeart/2005/8/layout/hProcess9"/>
    <dgm:cxn modelId="{630D2DFA-161E-4513-B4F2-683323AD9F72}" type="presParOf" srcId="{F4E5EAAA-0DF8-422E-84D3-4C11243F3E47}" destId="{66C24B9B-47DD-4070-805F-572A16FF121D}" srcOrd="0" destOrd="0" presId="urn:microsoft.com/office/officeart/2005/8/layout/hProcess9"/>
    <dgm:cxn modelId="{D96EDD3C-FAE8-4072-9852-1DC6CF466E90}" type="presParOf" srcId="{F4E5EAAA-0DF8-422E-84D3-4C11243F3E47}" destId="{E1B1A57C-AC57-49C4-8CA5-B18F22C08E38}" srcOrd="1" destOrd="0" presId="urn:microsoft.com/office/officeart/2005/8/layout/hProcess9"/>
    <dgm:cxn modelId="{EE54D434-8358-48CB-8BC4-1D086F70EEED}" type="presParOf" srcId="{F4E5EAAA-0DF8-422E-84D3-4C11243F3E47}" destId="{A4F87392-709B-44CA-B414-E1175B3D0384}" srcOrd="2" destOrd="0" presId="urn:microsoft.com/office/officeart/2005/8/layout/hProcess9"/>
    <dgm:cxn modelId="{BED8F96C-F6FE-4512-A4C3-1D925FC4EB2C}" type="presParOf" srcId="{F4E5EAAA-0DF8-422E-84D3-4C11243F3E47}" destId="{05DC44E2-7C88-47C6-BD4F-66F0FD03E31F}" srcOrd="3" destOrd="0" presId="urn:microsoft.com/office/officeart/2005/8/layout/hProcess9"/>
    <dgm:cxn modelId="{85820ED9-43F8-4D10-97E6-222DE89DCF21}" type="presParOf" srcId="{F4E5EAAA-0DF8-422E-84D3-4C11243F3E47}" destId="{E863C69F-1766-4A6A-A87B-3CC34E74F5BB}" srcOrd="4" destOrd="0" presId="urn:microsoft.com/office/officeart/2005/8/layout/hProcess9"/>
    <dgm:cxn modelId="{BB08366B-1A44-46AE-BD7B-1F1CE3C29F2C}" type="presParOf" srcId="{F4E5EAAA-0DF8-422E-84D3-4C11243F3E47}" destId="{D56B94F8-4676-452B-A6DF-67BE2CC5646F}" srcOrd="5" destOrd="0" presId="urn:microsoft.com/office/officeart/2005/8/layout/hProcess9"/>
    <dgm:cxn modelId="{3747D8E5-3C6D-44D3-AA00-747090DB2E83}" type="presParOf" srcId="{F4E5EAAA-0DF8-422E-84D3-4C11243F3E47}" destId="{1E130BA7-6B9D-403E-A67C-563052D16A4B}" srcOrd="6" destOrd="0" presId="urn:microsoft.com/office/officeart/2005/8/layout/hProcess9"/>
    <dgm:cxn modelId="{904E5A2E-9A31-46D5-B828-66F20BA967CB}" type="presParOf" srcId="{F4E5EAAA-0DF8-422E-84D3-4C11243F3E47}" destId="{1C1DE562-3CFB-4449-8C7E-E2D95A306568}" srcOrd="7" destOrd="0" presId="urn:microsoft.com/office/officeart/2005/8/layout/hProcess9"/>
    <dgm:cxn modelId="{CAE402C8-2461-489B-A8BE-CB14F99B21AC}" type="presParOf" srcId="{F4E5EAAA-0DF8-422E-84D3-4C11243F3E47}" destId="{A63DA4DE-059B-4678-80FD-EBDA0EB35811}"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B625DD-ECAA-4550-A0A1-4E0ACE0916A7}">
      <dsp:nvSpPr>
        <dsp:cNvPr id="0" name=""/>
        <dsp:cNvSpPr/>
      </dsp:nvSpPr>
      <dsp:spPr>
        <a:xfrm>
          <a:off x="758462" y="0"/>
          <a:ext cx="8595903" cy="541866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C24B9B-47DD-4070-805F-572A16FF121D}">
      <dsp:nvSpPr>
        <dsp:cNvPr id="0" name=""/>
        <dsp:cNvSpPr/>
      </dsp:nvSpPr>
      <dsp:spPr>
        <a:xfrm>
          <a:off x="19" y="1625600"/>
          <a:ext cx="1901093" cy="216746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nl-NL" sz="2200" kern="1200"/>
            <a:t>Onderzoeken </a:t>
          </a:r>
        </a:p>
      </dsp:txBody>
      <dsp:txXfrm>
        <a:off x="92823" y="1718404"/>
        <a:ext cx="1715485" cy="1981858"/>
      </dsp:txXfrm>
    </dsp:sp>
    <dsp:sp modelId="{A4F87392-709B-44CA-B414-E1175B3D0384}">
      <dsp:nvSpPr>
        <dsp:cNvPr id="0" name=""/>
        <dsp:cNvSpPr/>
      </dsp:nvSpPr>
      <dsp:spPr>
        <a:xfrm>
          <a:off x="1996167" y="1625600"/>
          <a:ext cx="1901093" cy="216746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nl-NL" sz="2200" kern="1200"/>
            <a:t>Brainstormen</a:t>
          </a:r>
        </a:p>
      </dsp:txBody>
      <dsp:txXfrm>
        <a:off x="2088971" y="1718404"/>
        <a:ext cx="1715485" cy="1981858"/>
      </dsp:txXfrm>
    </dsp:sp>
    <dsp:sp modelId="{E863C69F-1766-4A6A-A87B-3CC34E74F5BB}">
      <dsp:nvSpPr>
        <dsp:cNvPr id="0" name=""/>
        <dsp:cNvSpPr/>
      </dsp:nvSpPr>
      <dsp:spPr>
        <a:xfrm>
          <a:off x="3992315" y="1625600"/>
          <a:ext cx="2128197" cy="216746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nl-NL" sz="2200" kern="1200" dirty="0"/>
            <a:t>Keuzes maken en ontwerpen</a:t>
          </a:r>
        </a:p>
      </dsp:txBody>
      <dsp:txXfrm>
        <a:off x="4096205" y="1729490"/>
        <a:ext cx="1920417" cy="1959686"/>
      </dsp:txXfrm>
    </dsp:sp>
    <dsp:sp modelId="{1E130BA7-6B9D-403E-A67C-563052D16A4B}">
      <dsp:nvSpPr>
        <dsp:cNvPr id="0" name=""/>
        <dsp:cNvSpPr/>
      </dsp:nvSpPr>
      <dsp:spPr>
        <a:xfrm>
          <a:off x="6215567" y="1625600"/>
          <a:ext cx="1901093" cy="216746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nl-NL" sz="2200" kern="1200"/>
            <a:t>Bouwen en schrijven</a:t>
          </a:r>
        </a:p>
      </dsp:txBody>
      <dsp:txXfrm>
        <a:off x="6308371" y="1718404"/>
        <a:ext cx="1715485" cy="1981858"/>
      </dsp:txXfrm>
    </dsp:sp>
    <dsp:sp modelId="{A63DA4DE-059B-4678-80FD-EBDA0EB35811}">
      <dsp:nvSpPr>
        <dsp:cNvPr id="0" name=""/>
        <dsp:cNvSpPr/>
      </dsp:nvSpPr>
      <dsp:spPr>
        <a:xfrm>
          <a:off x="8211715" y="1625600"/>
          <a:ext cx="1901093" cy="216746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nl-NL" sz="2200" kern="1200"/>
            <a:t>Presenteren van het ontwerp</a:t>
          </a:r>
        </a:p>
      </dsp:txBody>
      <dsp:txXfrm>
        <a:off x="8304519" y="1718404"/>
        <a:ext cx="1715485" cy="198185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39007C-4306-BEA0-3C48-B120F70A532E}"/>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CD5C6C9C-00C4-9CF8-53D8-BDA5CED539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2C874002-348E-6865-DFF2-B3077E4046AF}"/>
              </a:ext>
            </a:extLst>
          </p:cNvPr>
          <p:cNvSpPr>
            <a:spLocks noGrp="1"/>
          </p:cNvSpPr>
          <p:nvPr>
            <p:ph type="dt" sz="half" idx="10"/>
          </p:nvPr>
        </p:nvSpPr>
        <p:spPr/>
        <p:txBody>
          <a:bodyPr/>
          <a:lstStyle/>
          <a:p>
            <a:fld id="{007D54F8-0BC1-4AC9-9F34-955C7BC8B8C0}" type="datetimeFigureOut">
              <a:rPr lang="nl-NL" smtClean="0"/>
              <a:t>22-6-2022</a:t>
            </a:fld>
            <a:endParaRPr lang="nl-NL"/>
          </a:p>
        </p:txBody>
      </p:sp>
      <p:sp>
        <p:nvSpPr>
          <p:cNvPr id="5" name="Tijdelijke aanduiding voor voettekst 4">
            <a:extLst>
              <a:ext uri="{FF2B5EF4-FFF2-40B4-BE49-F238E27FC236}">
                <a16:creationId xmlns:a16="http://schemas.microsoft.com/office/drawing/2014/main" id="{ADBE6C7D-A043-2E56-6C92-53A74C14911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5C46A8F-DDF6-569C-B7AC-87F3670E1244}"/>
              </a:ext>
            </a:extLst>
          </p:cNvPr>
          <p:cNvSpPr>
            <a:spLocks noGrp="1"/>
          </p:cNvSpPr>
          <p:nvPr>
            <p:ph type="sldNum" sz="quarter" idx="12"/>
          </p:nvPr>
        </p:nvSpPr>
        <p:spPr/>
        <p:txBody>
          <a:bodyPr/>
          <a:lstStyle/>
          <a:p>
            <a:fld id="{21586384-F115-4DE2-8D99-0EEE9575B85C}" type="slidenum">
              <a:rPr lang="nl-NL" smtClean="0"/>
              <a:t>‹nr.›</a:t>
            </a:fld>
            <a:endParaRPr lang="nl-NL"/>
          </a:p>
        </p:txBody>
      </p:sp>
    </p:spTree>
    <p:extLst>
      <p:ext uri="{BB962C8B-B14F-4D97-AF65-F5344CB8AC3E}">
        <p14:creationId xmlns:p14="http://schemas.microsoft.com/office/powerpoint/2010/main" val="123434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8B011D-060B-41B0-1C50-CA3AF85A21D8}"/>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8F109706-84D8-BA09-5AEE-C0DF2AA86BA0}"/>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626D6ED-491C-5364-F3AB-2D7EDB26F4D4}"/>
              </a:ext>
            </a:extLst>
          </p:cNvPr>
          <p:cNvSpPr>
            <a:spLocks noGrp="1"/>
          </p:cNvSpPr>
          <p:nvPr>
            <p:ph type="dt" sz="half" idx="10"/>
          </p:nvPr>
        </p:nvSpPr>
        <p:spPr/>
        <p:txBody>
          <a:bodyPr/>
          <a:lstStyle/>
          <a:p>
            <a:fld id="{007D54F8-0BC1-4AC9-9F34-955C7BC8B8C0}" type="datetimeFigureOut">
              <a:rPr lang="nl-NL" smtClean="0"/>
              <a:t>22-6-2022</a:t>
            </a:fld>
            <a:endParaRPr lang="nl-NL"/>
          </a:p>
        </p:txBody>
      </p:sp>
      <p:sp>
        <p:nvSpPr>
          <p:cNvPr id="5" name="Tijdelijke aanduiding voor voettekst 4">
            <a:extLst>
              <a:ext uri="{FF2B5EF4-FFF2-40B4-BE49-F238E27FC236}">
                <a16:creationId xmlns:a16="http://schemas.microsoft.com/office/drawing/2014/main" id="{2A9573E6-7A26-ADEB-3D7C-7059001A095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0F4AA61-A276-0C6E-8A6B-BF676018521C}"/>
              </a:ext>
            </a:extLst>
          </p:cNvPr>
          <p:cNvSpPr>
            <a:spLocks noGrp="1"/>
          </p:cNvSpPr>
          <p:nvPr>
            <p:ph type="sldNum" sz="quarter" idx="12"/>
          </p:nvPr>
        </p:nvSpPr>
        <p:spPr/>
        <p:txBody>
          <a:bodyPr/>
          <a:lstStyle/>
          <a:p>
            <a:fld id="{21586384-F115-4DE2-8D99-0EEE9575B85C}" type="slidenum">
              <a:rPr lang="nl-NL" smtClean="0"/>
              <a:t>‹nr.›</a:t>
            </a:fld>
            <a:endParaRPr lang="nl-NL"/>
          </a:p>
        </p:txBody>
      </p:sp>
    </p:spTree>
    <p:extLst>
      <p:ext uri="{BB962C8B-B14F-4D97-AF65-F5344CB8AC3E}">
        <p14:creationId xmlns:p14="http://schemas.microsoft.com/office/powerpoint/2010/main" val="4226228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961030D0-E758-471E-991C-60CCEB6EAACD}"/>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5FF89674-A47A-643D-F9C9-D73D31A11BF5}"/>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9106FF3-21AD-7C10-11FF-4670C6FA9097}"/>
              </a:ext>
            </a:extLst>
          </p:cNvPr>
          <p:cNvSpPr>
            <a:spLocks noGrp="1"/>
          </p:cNvSpPr>
          <p:nvPr>
            <p:ph type="dt" sz="half" idx="10"/>
          </p:nvPr>
        </p:nvSpPr>
        <p:spPr/>
        <p:txBody>
          <a:bodyPr/>
          <a:lstStyle/>
          <a:p>
            <a:fld id="{007D54F8-0BC1-4AC9-9F34-955C7BC8B8C0}" type="datetimeFigureOut">
              <a:rPr lang="nl-NL" smtClean="0"/>
              <a:t>22-6-2022</a:t>
            </a:fld>
            <a:endParaRPr lang="nl-NL"/>
          </a:p>
        </p:txBody>
      </p:sp>
      <p:sp>
        <p:nvSpPr>
          <p:cNvPr id="5" name="Tijdelijke aanduiding voor voettekst 4">
            <a:extLst>
              <a:ext uri="{FF2B5EF4-FFF2-40B4-BE49-F238E27FC236}">
                <a16:creationId xmlns:a16="http://schemas.microsoft.com/office/drawing/2014/main" id="{13F4BDD0-E3E7-86EA-4259-96D37F298FF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3502F0E-093B-6953-3485-F42CBBA86337}"/>
              </a:ext>
            </a:extLst>
          </p:cNvPr>
          <p:cNvSpPr>
            <a:spLocks noGrp="1"/>
          </p:cNvSpPr>
          <p:nvPr>
            <p:ph type="sldNum" sz="quarter" idx="12"/>
          </p:nvPr>
        </p:nvSpPr>
        <p:spPr/>
        <p:txBody>
          <a:bodyPr/>
          <a:lstStyle/>
          <a:p>
            <a:fld id="{21586384-F115-4DE2-8D99-0EEE9575B85C}" type="slidenum">
              <a:rPr lang="nl-NL" smtClean="0"/>
              <a:t>‹nr.›</a:t>
            </a:fld>
            <a:endParaRPr lang="nl-NL"/>
          </a:p>
        </p:txBody>
      </p:sp>
    </p:spTree>
    <p:extLst>
      <p:ext uri="{BB962C8B-B14F-4D97-AF65-F5344CB8AC3E}">
        <p14:creationId xmlns:p14="http://schemas.microsoft.com/office/powerpoint/2010/main" val="236029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Aangepaste indel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FF87D9-0B69-41E6-BCC7-2A763CFB9643}"/>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5094E34-B709-4148-AAD2-3E31B39B38C8}"/>
              </a:ext>
            </a:extLst>
          </p:cNvPr>
          <p:cNvSpPr>
            <a:spLocks noGrp="1"/>
          </p:cNvSpPr>
          <p:nvPr>
            <p:ph type="dt" sz="half" idx="10"/>
          </p:nvPr>
        </p:nvSpPr>
        <p:spPr/>
        <p:txBody>
          <a:bodyPr/>
          <a:lstStyle/>
          <a:p>
            <a:fld id="{B9E8D4D1-00C4-4E8E-99A5-8D1DF5379DBE}" type="datetimeFigureOut">
              <a:rPr lang="nl-NL" smtClean="0"/>
              <a:t>22-6-2022</a:t>
            </a:fld>
            <a:endParaRPr lang="nl-NL"/>
          </a:p>
        </p:txBody>
      </p:sp>
      <p:sp>
        <p:nvSpPr>
          <p:cNvPr id="4" name="Tijdelijke aanduiding voor voettekst 3">
            <a:extLst>
              <a:ext uri="{FF2B5EF4-FFF2-40B4-BE49-F238E27FC236}">
                <a16:creationId xmlns:a16="http://schemas.microsoft.com/office/drawing/2014/main" id="{DAB07FF9-DFE7-4583-9ED1-72016D530BF3}"/>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6A20854E-98DB-41E1-A8DE-A42436926A44}"/>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4038198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DE2372-0FCA-7DFB-7273-C6773190D6F3}"/>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FEF0C24-B21A-5923-6A85-98A890569ECB}"/>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5CE8F72-44E8-DB59-CA94-2068E05FD033}"/>
              </a:ext>
            </a:extLst>
          </p:cNvPr>
          <p:cNvSpPr>
            <a:spLocks noGrp="1"/>
          </p:cNvSpPr>
          <p:nvPr>
            <p:ph type="dt" sz="half" idx="10"/>
          </p:nvPr>
        </p:nvSpPr>
        <p:spPr/>
        <p:txBody>
          <a:bodyPr/>
          <a:lstStyle/>
          <a:p>
            <a:fld id="{007D54F8-0BC1-4AC9-9F34-955C7BC8B8C0}" type="datetimeFigureOut">
              <a:rPr lang="nl-NL" smtClean="0"/>
              <a:t>22-6-2022</a:t>
            </a:fld>
            <a:endParaRPr lang="nl-NL"/>
          </a:p>
        </p:txBody>
      </p:sp>
      <p:sp>
        <p:nvSpPr>
          <p:cNvPr id="5" name="Tijdelijke aanduiding voor voettekst 4">
            <a:extLst>
              <a:ext uri="{FF2B5EF4-FFF2-40B4-BE49-F238E27FC236}">
                <a16:creationId xmlns:a16="http://schemas.microsoft.com/office/drawing/2014/main" id="{A2890C8C-C1C0-496E-E8CA-A5A93C081A1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8CE7EEF-6D19-0E5A-5A4F-2DA02EF0B225}"/>
              </a:ext>
            </a:extLst>
          </p:cNvPr>
          <p:cNvSpPr>
            <a:spLocks noGrp="1"/>
          </p:cNvSpPr>
          <p:nvPr>
            <p:ph type="sldNum" sz="quarter" idx="12"/>
          </p:nvPr>
        </p:nvSpPr>
        <p:spPr/>
        <p:txBody>
          <a:bodyPr/>
          <a:lstStyle/>
          <a:p>
            <a:fld id="{21586384-F115-4DE2-8D99-0EEE9575B85C}" type="slidenum">
              <a:rPr lang="nl-NL" smtClean="0"/>
              <a:t>‹nr.›</a:t>
            </a:fld>
            <a:endParaRPr lang="nl-NL"/>
          </a:p>
        </p:txBody>
      </p:sp>
    </p:spTree>
    <p:extLst>
      <p:ext uri="{BB962C8B-B14F-4D97-AF65-F5344CB8AC3E}">
        <p14:creationId xmlns:p14="http://schemas.microsoft.com/office/powerpoint/2010/main" val="1166057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025D2B-45C4-51D0-B00C-60E988C3235F}"/>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10003A2E-9887-0369-A653-DF4D93195ED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2950C748-535D-A8D0-CB42-12684EC44529}"/>
              </a:ext>
            </a:extLst>
          </p:cNvPr>
          <p:cNvSpPr>
            <a:spLocks noGrp="1"/>
          </p:cNvSpPr>
          <p:nvPr>
            <p:ph type="dt" sz="half" idx="10"/>
          </p:nvPr>
        </p:nvSpPr>
        <p:spPr/>
        <p:txBody>
          <a:bodyPr/>
          <a:lstStyle/>
          <a:p>
            <a:fld id="{007D54F8-0BC1-4AC9-9F34-955C7BC8B8C0}" type="datetimeFigureOut">
              <a:rPr lang="nl-NL" smtClean="0"/>
              <a:t>22-6-2022</a:t>
            </a:fld>
            <a:endParaRPr lang="nl-NL"/>
          </a:p>
        </p:txBody>
      </p:sp>
      <p:sp>
        <p:nvSpPr>
          <p:cNvPr id="5" name="Tijdelijke aanduiding voor voettekst 4">
            <a:extLst>
              <a:ext uri="{FF2B5EF4-FFF2-40B4-BE49-F238E27FC236}">
                <a16:creationId xmlns:a16="http://schemas.microsoft.com/office/drawing/2014/main" id="{46C30409-E8EC-4274-69DA-025CA078CFD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50A3CAB-4AEC-7170-0750-4E197414D236}"/>
              </a:ext>
            </a:extLst>
          </p:cNvPr>
          <p:cNvSpPr>
            <a:spLocks noGrp="1"/>
          </p:cNvSpPr>
          <p:nvPr>
            <p:ph type="sldNum" sz="quarter" idx="12"/>
          </p:nvPr>
        </p:nvSpPr>
        <p:spPr/>
        <p:txBody>
          <a:bodyPr/>
          <a:lstStyle/>
          <a:p>
            <a:fld id="{21586384-F115-4DE2-8D99-0EEE9575B85C}" type="slidenum">
              <a:rPr lang="nl-NL" smtClean="0"/>
              <a:t>‹nr.›</a:t>
            </a:fld>
            <a:endParaRPr lang="nl-NL"/>
          </a:p>
        </p:txBody>
      </p:sp>
    </p:spTree>
    <p:extLst>
      <p:ext uri="{BB962C8B-B14F-4D97-AF65-F5344CB8AC3E}">
        <p14:creationId xmlns:p14="http://schemas.microsoft.com/office/powerpoint/2010/main" val="1526403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030B46-1E4E-02EA-0439-FB922C204FAB}"/>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AB32769-A4AC-2C32-CD25-53DA0EFBE3FD}"/>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BFE8E432-4DAE-7DEE-3ADB-1A0483EB4E99}"/>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285E05CF-BCAF-B678-FF15-A36B10987BCE}"/>
              </a:ext>
            </a:extLst>
          </p:cNvPr>
          <p:cNvSpPr>
            <a:spLocks noGrp="1"/>
          </p:cNvSpPr>
          <p:nvPr>
            <p:ph type="dt" sz="half" idx="10"/>
          </p:nvPr>
        </p:nvSpPr>
        <p:spPr/>
        <p:txBody>
          <a:bodyPr/>
          <a:lstStyle/>
          <a:p>
            <a:fld id="{007D54F8-0BC1-4AC9-9F34-955C7BC8B8C0}" type="datetimeFigureOut">
              <a:rPr lang="nl-NL" smtClean="0"/>
              <a:t>22-6-2022</a:t>
            </a:fld>
            <a:endParaRPr lang="nl-NL"/>
          </a:p>
        </p:txBody>
      </p:sp>
      <p:sp>
        <p:nvSpPr>
          <p:cNvPr id="6" name="Tijdelijke aanduiding voor voettekst 5">
            <a:extLst>
              <a:ext uri="{FF2B5EF4-FFF2-40B4-BE49-F238E27FC236}">
                <a16:creationId xmlns:a16="http://schemas.microsoft.com/office/drawing/2014/main" id="{08D1E546-776D-7BE7-41F5-0E2CD253493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F05716A9-EC0C-9B28-A60C-5485FD9CF5DF}"/>
              </a:ext>
            </a:extLst>
          </p:cNvPr>
          <p:cNvSpPr>
            <a:spLocks noGrp="1"/>
          </p:cNvSpPr>
          <p:nvPr>
            <p:ph type="sldNum" sz="quarter" idx="12"/>
          </p:nvPr>
        </p:nvSpPr>
        <p:spPr/>
        <p:txBody>
          <a:bodyPr/>
          <a:lstStyle/>
          <a:p>
            <a:fld id="{21586384-F115-4DE2-8D99-0EEE9575B85C}" type="slidenum">
              <a:rPr lang="nl-NL" smtClean="0"/>
              <a:t>‹nr.›</a:t>
            </a:fld>
            <a:endParaRPr lang="nl-NL"/>
          </a:p>
        </p:txBody>
      </p:sp>
    </p:spTree>
    <p:extLst>
      <p:ext uri="{BB962C8B-B14F-4D97-AF65-F5344CB8AC3E}">
        <p14:creationId xmlns:p14="http://schemas.microsoft.com/office/powerpoint/2010/main" val="407492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689815-FA54-9CDA-44E3-431CDFE96262}"/>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093A1E54-7933-FF52-F03F-53DBD686B7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24FA3400-0A95-24EC-6E54-D90EBA1D8AF8}"/>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947EA444-1C14-D1F2-4A31-13B026B48B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73FE761B-4878-7846-507C-36E9096A273D}"/>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7989859C-A195-AA6E-0C89-A53136CAD6C3}"/>
              </a:ext>
            </a:extLst>
          </p:cNvPr>
          <p:cNvSpPr>
            <a:spLocks noGrp="1"/>
          </p:cNvSpPr>
          <p:nvPr>
            <p:ph type="dt" sz="half" idx="10"/>
          </p:nvPr>
        </p:nvSpPr>
        <p:spPr/>
        <p:txBody>
          <a:bodyPr/>
          <a:lstStyle/>
          <a:p>
            <a:fld id="{007D54F8-0BC1-4AC9-9F34-955C7BC8B8C0}" type="datetimeFigureOut">
              <a:rPr lang="nl-NL" smtClean="0"/>
              <a:t>22-6-2022</a:t>
            </a:fld>
            <a:endParaRPr lang="nl-NL"/>
          </a:p>
        </p:txBody>
      </p:sp>
      <p:sp>
        <p:nvSpPr>
          <p:cNvPr id="8" name="Tijdelijke aanduiding voor voettekst 7">
            <a:extLst>
              <a:ext uri="{FF2B5EF4-FFF2-40B4-BE49-F238E27FC236}">
                <a16:creationId xmlns:a16="http://schemas.microsoft.com/office/drawing/2014/main" id="{6DB58FDF-5B2D-9E40-85AC-9CD5AC6D44E3}"/>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19270AC5-7CF5-8350-9910-22BBCF736030}"/>
              </a:ext>
            </a:extLst>
          </p:cNvPr>
          <p:cNvSpPr>
            <a:spLocks noGrp="1"/>
          </p:cNvSpPr>
          <p:nvPr>
            <p:ph type="sldNum" sz="quarter" idx="12"/>
          </p:nvPr>
        </p:nvSpPr>
        <p:spPr/>
        <p:txBody>
          <a:bodyPr/>
          <a:lstStyle/>
          <a:p>
            <a:fld id="{21586384-F115-4DE2-8D99-0EEE9575B85C}" type="slidenum">
              <a:rPr lang="nl-NL" smtClean="0"/>
              <a:t>‹nr.›</a:t>
            </a:fld>
            <a:endParaRPr lang="nl-NL"/>
          </a:p>
        </p:txBody>
      </p:sp>
    </p:spTree>
    <p:extLst>
      <p:ext uri="{BB962C8B-B14F-4D97-AF65-F5344CB8AC3E}">
        <p14:creationId xmlns:p14="http://schemas.microsoft.com/office/powerpoint/2010/main" val="195750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877D14-830B-EBBB-578D-52BA692CA374}"/>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211B427D-6A1F-3F69-90E6-CB08F959BF2F}"/>
              </a:ext>
            </a:extLst>
          </p:cNvPr>
          <p:cNvSpPr>
            <a:spLocks noGrp="1"/>
          </p:cNvSpPr>
          <p:nvPr>
            <p:ph type="dt" sz="half" idx="10"/>
          </p:nvPr>
        </p:nvSpPr>
        <p:spPr/>
        <p:txBody>
          <a:bodyPr/>
          <a:lstStyle/>
          <a:p>
            <a:fld id="{007D54F8-0BC1-4AC9-9F34-955C7BC8B8C0}" type="datetimeFigureOut">
              <a:rPr lang="nl-NL" smtClean="0"/>
              <a:t>22-6-2022</a:t>
            </a:fld>
            <a:endParaRPr lang="nl-NL"/>
          </a:p>
        </p:txBody>
      </p:sp>
      <p:sp>
        <p:nvSpPr>
          <p:cNvPr id="4" name="Tijdelijke aanduiding voor voettekst 3">
            <a:extLst>
              <a:ext uri="{FF2B5EF4-FFF2-40B4-BE49-F238E27FC236}">
                <a16:creationId xmlns:a16="http://schemas.microsoft.com/office/drawing/2014/main" id="{07DAE27E-648E-0BDA-8EA9-A475CA222F94}"/>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337D0B1F-1726-9524-A568-0762630659BE}"/>
              </a:ext>
            </a:extLst>
          </p:cNvPr>
          <p:cNvSpPr>
            <a:spLocks noGrp="1"/>
          </p:cNvSpPr>
          <p:nvPr>
            <p:ph type="sldNum" sz="quarter" idx="12"/>
          </p:nvPr>
        </p:nvSpPr>
        <p:spPr/>
        <p:txBody>
          <a:bodyPr/>
          <a:lstStyle/>
          <a:p>
            <a:fld id="{21586384-F115-4DE2-8D99-0EEE9575B85C}" type="slidenum">
              <a:rPr lang="nl-NL" smtClean="0"/>
              <a:t>‹nr.›</a:t>
            </a:fld>
            <a:endParaRPr lang="nl-NL"/>
          </a:p>
        </p:txBody>
      </p:sp>
    </p:spTree>
    <p:extLst>
      <p:ext uri="{BB962C8B-B14F-4D97-AF65-F5344CB8AC3E}">
        <p14:creationId xmlns:p14="http://schemas.microsoft.com/office/powerpoint/2010/main" val="4219481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649807F5-1D05-9319-1E9E-03E8AB6A255F}"/>
              </a:ext>
            </a:extLst>
          </p:cNvPr>
          <p:cNvSpPr>
            <a:spLocks noGrp="1"/>
          </p:cNvSpPr>
          <p:nvPr>
            <p:ph type="dt" sz="half" idx="10"/>
          </p:nvPr>
        </p:nvSpPr>
        <p:spPr/>
        <p:txBody>
          <a:bodyPr/>
          <a:lstStyle/>
          <a:p>
            <a:fld id="{007D54F8-0BC1-4AC9-9F34-955C7BC8B8C0}" type="datetimeFigureOut">
              <a:rPr lang="nl-NL" smtClean="0"/>
              <a:t>22-6-2022</a:t>
            </a:fld>
            <a:endParaRPr lang="nl-NL"/>
          </a:p>
        </p:txBody>
      </p:sp>
      <p:sp>
        <p:nvSpPr>
          <p:cNvPr id="3" name="Tijdelijke aanduiding voor voettekst 2">
            <a:extLst>
              <a:ext uri="{FF2B5EF4-FFF2-40B4-BE49-F238E27FC236}">
                <a16:creationId xmlns:a16="http://schemas.microsoft.com/office/drawing/2014/main" id="{57F77D9C-68CC-6C77-C217-522C8C394B2E}"/>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E6F8580D-31B3-808B-DDEF-6E4510E07B37}"/>
              </a:ext>
            </a:extLst>
          </p:cNvPr>
          <p:cNvSpPr>
            <a:spLocks noGrp="1"/>
          </p:cNvSpPr>
          <p:nvPr>
            <p:ph type="sldNum" sz="quarter" idx="12"/>
          </p:nvPr>
        </p:nvSpPr>
        <p:spPr/>
        <p:txBody>
          <a:bodyPr/>
          <a:lstStyle/>
          <a:p>
            <a:fld id="{21586384-F115-4DE2-8D99-0EEE9575B85C}" type="slidenum">
              <a:rPr lang="nl-NL" smtClean="0"/>
              <a:t>‹nr.›</a:t>
            </a:fld>
            <a:endParaRPr lang="nl-NL"/>
          </a:p>
        </p:txBody>
      </p:sp>
    </p:spTree>
    <p:extLst>
      <p:ext uri="{BB962C8B-B14F-4D97-AF65-F5344CB8AC3E}">
        <p14:creationId xmlns:p14="http://schemas.microsoft.com/office/powerpoint/2010/main" val="926799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3DB9D7-6DC8-BC4E-D3EF-3AAA18CFEAA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509E51F9-E072-6EDF-62B5-EC767BEC9D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7F45C5E9-64CD-4E06-7A23-E34FB0FD3D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07CDCC09-7FCD-1282-7CDF-BA213E8B80AA}"/>
              </a:ext>
            </a:extLst>
          </p:cNvPr>
          <p:cNvSpPr>
            <a:spLocks noGrp="1"/>
          </p:cNvSpPr>
          <p:nvPr>
            <p:ph type="dt" sz="half" idx="10"/>
          </p:nvPr>
        </p:nvSpPr>
        <p:spPr/>
        <p:txBody>
          <a:bodyPr/>
          <a:lstStyle/>
          <a:p>
            <a:fld id="{007D54F8-0BC1-4AC9-9F34-955C7BC8B8C0}" type="datetimeFigureOut">
              <a:rPr lang="nl-NL" smtClean="0"/>
              <a:t>22-6-2022</a:t>
            </a:fld>
            <a:endParaRPr lang="nl-NL"/>
          </a:p>
        </p:txBody>
      </p:sp>
      <p:sp>
        <p:nvSpPr>
          <p:cNvPr id="6" name="Tijdelijke aanduiding voor voettekst 5">
            <a:extLst>
              <a:ext uri="{FF2B5EF4-FFF2-40B4-BE49-F238E27FC236}">
                <a16:creationId xmlns:a16="http://schemas.microsoft.com/office/drawing/2014/main" id="{AE44A8A0-5E74-408A-60F2-671A7796D42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276AC2F-9B09-C8FB-B0C1-F4A0F077471D}"/>
              </a:ext>
            </a:extLst>
          </p:cNvPr>
          <p:cNvSpPr>
            <a:spLocks noGrp="1"/>
          </p:cNvSpPr>
          <p:nvPr>
            <p:ph type="sldNum" sz="quarter" idx="12"/>
          </p:nvPr>
        </p:nvSpPr>
        <p:spPr/>
        <p:txBody>
          <a:bodyPr/>
          <a:lstStyle/>
          <a:p>
            <a:fld id="{21586384-F115-4DE2-8D99-0EEE9575B85C}" type="slidenum">
              <a:rPr lang="nl-NL" smtClean="0"/>
              <a:t>‹nr.›</a:t>
            </a:fld>
            <a:endParaRPr lang="nl-NL"/>
          </a:p>
        </p:txBody>
      </p:sp>
    </p:spTree>
    <p:extLst>
      <p:ext uri="{BB962C8B-B14F-4D97-AF65-F5344CB8AC3E}">
        <p14:creationId xmlns:p14="http://schemas.microsoft.com/office/powerpoint/2010/main" val="2165264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ABA376-8F93-8401-8536-1D1B88CC071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4749087D-52E1-7267-55F5-6CE8293DEF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ACAB0831-8B66-62F2-DB15-534DEDF07F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845E93D-7FB7-FB4B-7E2C-E2A074800778}"/>
              </a:ext>
            </a:extLst>
          </p:cNvPr>
          <p:cNvSpPr>
            <a:spLocks noGrp="1"/>
          </p:cNvSpPr>
          <p:nvPr>
            <p:ph type="dt" sz="half" idx="10"/>
          </p:nvPr>
        </p:nvSpPr>
        <p:spPr/>
        <p:txBody>
          <a:bodyPr/>
          <a:lstStyle/>
          <a:p>
            <a:fld id="{007D54F8-0BC1-4AC9-9F34-955C7BC8B8C0}" type="datetimeFigureOut">
              <a:rPr lang="nl-NL" smtClean="0"/>
              <a:t>22-6-2022</a:t>
            </a:fld>
            <a:endParaRPr lang="nl-NL"/>
          </a:p>
        </p:txBody>
      </p:sp>
      <p:sp>
        <p:nvSpPr>
          <p:cNvPr id="6" name="Tijdelijke aanduiding voor voettekst 5">
            <a:extLst>
              <a:ext uri="{FF2B5EF4-FFF2-40B4-BE49-F238E27FC236}">
                <a16:creationId xmlns:a16="http://schemas.microsoft.com/office/drawing/2014/main" id="{C736829B-3442-49EF-17F0-CBE3A53F54C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D045184-0591-E065-2357-ACAE7434AB77}"/>
              </a:ext>
            </a:extLst>
          </p:cNvPr>
          <p:cNvSpPr>
            <a:spLocks noGrp="1"/>
          </p:cNvSpPr>
          <p:nvPr>
            <p:ph type="sldNum" sz="quarter" idx="12"/>
          </p:nvPr>
        </p:nvSpPr>
        <p:spPr/>
        <p:txBody>
          <a:bodyPr/>
          <a:lstStyle/>
          <a:p>
            <a:fld id="{21586384-F115-4DE2-8D99-0EEE9575B85C}" type="slidenum">
              <a:rPr lang="nl-NL" smtClean="0"/>
              <a:t>‹nr.›</a:t>
            </a:fld>
            <a:endParaRPr lang="nl-NL"/>
          </a:p>
        </p:txBody>
      </p:sp>
    </p:spTree>
    <p:extLst>
      <p:ext uri="{BB962C8B-B14F-4D97-AF65-F5344CB8AC3E}">
        <p14:creationId xmlns:p14="http://schemas.microsoft.com/office/powerpoint/2010/main" val="1001347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E874092-ACCE-BF0D-D02C-9F98CC94D6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91052ECC-10D1-3079-00B1-639E4A2F33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FA985EC-CC7F-A4C1-FAAB-4F10FE6E7D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7D54F8-0BC1-4AC9-9F34-955C7BC8B8C0}" type="datetimeFigureOut">
              <a:rPr lang="nl-NL" smtClean="0"/>
              <a:t>22-6-2022</a:t>
            </a:fld>
            <a:endParaRPr lang="nl-NL"/>
          </a:p>
        </p:txBody>
      </p:sp>
      <p:sp>
        <p:nvSpPr>
          <p:cNvPr id="5" name="Tijdelijke aanduiding voor voettekst 4">
            <a:extLst>
              <a:ext uri="{FF2B5EF4-FFF2-40B4-BE49-F238E27FC236}">
                <a16:creationId xmlns:a16="http://schemas.microsoft.com/office/drawing/2014/main" id="{A22D32C9-91AF-7069-F75E-154384860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F7B88EEB-D2A0-DF5B-63DA-60AF9554BA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586384-F115-4DE2-8D99-0EEE9575B85C}" type="slidenum">
              <a:rPr lang="nl-NL" smtClean="0"/>
              <a:t>‹nr.›</a:t>
            </a:fld>
            <a:endParaRPr lang="nl-NL"/>
          </a:p>
        </p:txBody>
      </p:sp>
    </p:spTree>
    <p:extLst>
      <p:ext uri="{BB962C8B-B14F-4D97-AF65-F5344CB8AC3E}">
        <p14:creationId xmlns:p14="http://schemas.microsoft.com/office/powerpoint/2010/main" val="17213164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13" name="Freeform: Shape 12">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18" name="Freeform: Shape 17">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el 1">
            <a:extLst>
              <a:ext uri="{FF2B5EF4-FFF2-40B4-BE49-F238E27FC236}">
                <a16:creationId xmlns:a16="http://schemas.microsoft.com/office/drawing/2014/main" id="{F895AC9D-5ED0-7B2D-5C93-BA6E6B71676D}"/>
              </a:ext>
            </a:extLst>
          </p:cNvPr>
          <p:cNvSpPr>
            <a:spLocks noGrp="1"/>
          </p:cNvSpPr>
          <p:nvPr>
            <p:ph type="ctrTitle"/>
          </p:nvPr>
        </p:nvSpPr>
        <p:spPr>
          <a:xfrm>
            <a:off x="3215729" y="1764407"/>
            <a:ext cx="5760846" cy="2310312"/>
          </a:xfrm>
        </p:spPr>
        <p:txBody>
          <a:bodyPr>
            <a:normAutofit/>
          </a:bodyPr>
          <a:lstStyle/>
          <a:p>
            <a:r>
              <a:rPr lang="nl-NL" sz="5200">
                <a:solidFill>
                  <a:schemeClr val="tx2"/>
                </a:solidFill>
              </a:rPr>
              <a:t>IBS les woensdag</a:t>
            </a:r>
          </a:p>
        </p:txBody>
      </p:sp>
      <p:sp>
        <p:nvSpPr>
          <p:cNvPr id="3" name="Ondertitel 2">
            <a:extLst>
              <a:ext uri="{FF2B5EF4-FFF2-40B4-BE49-F238E27FC236}">
                <a16:creationId xmlns:a16="http://schemas.microsoft.com/office/drawing/2014/main" id="{145F3DA8-A730-E166-33D6-1386E6F01118}"/>
              </a:ext>
            </a:extLst>
          </p:cNvPr>
          <p:cNvSpPr>
            <a:spLocks noGrp="1"/>
          </p:cNvSpPr>
          <p:nvPr>
            <p:ph type="subTitle" idx="1"/>
          </p:nvPr>
        </p:nvSpPr>
        <p:spPr>
          <a:xfrm>
            <a:off x="3215729" y="4165152"/>
            <a:ext cx="5760846" cy="682079"/>
          </a:xfrm>
        </p:spPr>
        <p:txBody>
          <a:bodyPr>
            <a:normAutofit/>
          </a:bodyPr>
          <a:lstStyle/>
          <a:p>
            <a:r>
              <a:rPr lang="nl-NL">
                <a:solidFill>
                  <a:schemeClr val="tx2"/>
                </a:solidFill>
              </a:rPr>
              <a:t>22 juni 2022</a:t>
            </a:r>
          </a:p>
        </p:txBody>
      </p:sp>
    </p:spTree>
    <p:extLst>
      <p:ext uri="{BB962C8B-B14F-4D97-AF65-F5344CB8AC3E}">
        <p14:creationId xmlns:p14="http://schemas.microsoft.com/office/powerpoint/2010/main" val="1348268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wd">
                                    <p:tmPct val="15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par>
                                <p:cTn id="8" presetID="10" presetClass="entr" presetSubtype="0" fill="hold" grpId="0" nodeType="withEffect">
                                  <p:stCondLst>
                                    <p:cond delay="500"/>
                                  </p:stCondLst>
                                  <p:iterate type="wd">
                                    <p:tmPct val="15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 4">
            <a:extLst>
              <a:ext uri="{FF2B5EF4-FFF2-40B4-BE49-F238E27FC236}">
                <a16:creationId xmlns:a16="http://schemas.microsoft.com/office/drawing/2014/main" id="{6C7335DC-EB32-8722-9459-5983CCA2FC52}"/>
              </a:ext>
            </a:extLst>
          </p:cNvPr>
          <p:cNvGraphicFramePr>
            <a:graphicFrameLocks noGrp="1"/>
          </p:cNvGraphicFramePr>
          <p:nvPr/>
        </p:nvGraphicFramePr>
        <p:xfrm>
          <a:off x="7171508" y="2756513"/>
          <a:ext cx="4033221" cy="3672840"/>
        </p:xfrm>
        <a:graphic>
          <a:graphicData uri="http://schemas.openxmlformats.org/drawingml/2006/table">
            <a:tbl>
              <a:tblPr firstRow="1" firstCol="1" bandRow="1"/>
              <a:tblGrid>
                <a:gridCol w="356959">
                  <a:extLst>
                    <a:ext uri="{9D8B030D-6E8A-4147-A177-3AD203B41FA5}">
                      <a16:colId xmlns:a16="http://schemas.microsoft.com/office/drawing/2014/main" val="2756025821"/>
                    </a:ext>
                  </a:extLst>
                </a:gridCol>
                <a:gridCol w="2064258">
                  <a:extLst>
                    <a:ext uri="{9D8B030D-6E8A-4147-A177-3AD203B41FA5}">
                      <a16:colId xmlns:a16="http://schemas.microsoft.com/office/drawing/2014/main" val="2878778329"/>
                    </a:ext>
                  </a:extLst>
                </a:gridCol>
                <a:gridCol w="449957">
                  <a:extLst>
                    <a:ext uri="{9D8B030D-6E8A-4147-A177-3AD203B41FA5}">
                      <a16:colId xmlns:a16="http://schemas.microsoft.com/office/drawing/2014/main" val="3974192174"/>
                    </a:ext>
                  </a:extLst>
                </a:gridCol>
                <a:gridCol w="162560">
                  <a:extLst>
                    <a:ext uri="{9D8B030D-6E8A-4147-A177-3AD203B41FA5}">
                      <a16:colId xmlns:a16="http://schemas.microsoft.com/office/drawing/2014/main" val="352818112"/>
                    </a:ext>
                  </a:extLst>
                </a:gridCol>
                <a:gridCol w="200085">
                  <a:extLst>
                    <a:ext uri="{9D8B030D-6E8A-4147-A177-3AD203B41FA5}">
                      <a16:colId xmlns:a16="http://schemas.microsoft.com/office/drawing/2014/main" val="3423252840"/>
                    </a:ext>
                  </a:extLst>
                </a:gridCol>
                <a:gridCol w="178480">
                  <a:extLst>
                    <a:ext uri="{9D8B030D-6E8A-4147-A177-3AD203B41FA5}">
                      <a16:colId xmlns:a16="http://schemas.microsoft.com/office/drawing/2014/main" val="3431970432"/>
                    </a:ext>
                  </a:extLst>
                </a:gridCol>
                <a:gridCol w="178480">
                  <a:extLst>
                    <a:ext uri="{9D8B030D-6E8A-4147-A177-3AD203B41FA5}">
                      <a16:colId xmlns:a16="http://schemas.microsoft.com/office/drawing/2014/main" val="1455213305"/>
                    </a:ext>
                  </a:extLst>
                </a:gridCol>
                <a:gridCol w="178480">
                  <a:extLst>
                    <a:ext uri="{9D8B030D-6E8A-4147-A177-3AD203B41FA5}">
                      <a16:colId xmlns:a16="http://schemas.microsoft.com/office/drawing/2014/main" val="1239000249"/>
                    </a:ext>
                  </a:extLst>
                </a:gridCol>
                <a:gridCol w="263962">
                  <a:extLst>
                    <a:ext uri="{9D8B030D-6E8A-4147-A177-3AD203B41FA5}">
                      <a16:colId xmlns:a16="http://schemas.microsoft.com/office/drawing/2014/main" val="3414688083"/>
                    </a:ext>
                  </a:extLst>
                </a:gridCol>
              </a:tblGrid>
              <a:tr h="173990">
                <a:tc gridSpan="9">
                  <a:txBody>
                    <a:bodyPr/>
                    <a:lstStyle/>
                    <a:p>
                      <a:r>
                        <a:rPr lang="nl-NL" sz="1200" cap="all">
                          <a:effectLst/>
                          <a:latin typeface="Arial" panose="020B0604020202020204" pitchFamily="34" charset="0"/>
                          <a:ea typeface="Times New Roman" panose="02020603050405020304" pitchFamily="18" charset="0"/>
                          <a:cs typeface="Times New Roman" panose="02020603050405020304" pitchFamily="18" charset="0"/>
                        </a:rPr>
                        <a:t>ontwerp</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val="1359226153"/>
                  </a:ext>
                </a:extLst>
              </a:tr>
              <a:tr h="760095">
                <a:tc>
                  <a:txBody>
                    <a:bodyPr/>
                    <a:lstStyle/>
                    <a:p>
                      <a:pPr algn="ctr"/>
                      <a:r>
                        <a:rPr lang="nl-NL" sz="900" b="1" cap="all">
                          <a:effectLst/>
                          <a:latin typeface="Arial" panose="020B0604020202020204" pitchFamily="34" charset="0"/>
                          <a:ea typeface="Times New Roman" panose="02020603050405020304" pitchFamily="18" charset="0"/>
                          <a:cs typeface="Times New Roman" panose="02020603050405020304" pitchFamily="18" charset="0"/>
                        </a:rPr>
                        <a:t>1</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nl-NL" sz="800" i="1">
                          <a:effectLst/>
                          <a:latin typeface="Arial" panose="020B0604020202020204" pitchFamily="34" charset="0"/>
                          <a:ea typeface="Times New Roman" panose="02020603050405020304" pitchFamily="18" charset="0"/>
                          <a:cs typeface="Times New Roman" panose="02020603050405020304" pitchFamily="18" charset="0"/>
                        </a:rPr>
                        <a:t>15 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rowSpan="2">
                  <a:txBody>
                    <a:bodyPr/>
                    <a:lstStyle/>
                    <a:p>
                      <a:r>
                        <a:rPr lang="nl-NL" sz="1000" b="1">
                          <a:effectLst/>
                          <a:latin typeface="Arial" panose="020B0604020202020204" pitchFamily="34" charset="0"/>
                          <a:ea typeface="Times New Roman" panose="02020603050405020304" pitchFamily="18" charset="0"/>
                          <a:cs typeface="Times New Roman" panose="02020603050405020304" pitchFamily="18" charset="0"/>
                        </a:rPr>
                        <a:t>Visuele weergave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Het ontwerp wordt gepresenteerd met visuele ondersteuning. Deze visuele weergave geeft duidelijk weer wat het idee is achter het ontwerp.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1000">
                          <a:effectLst/>
                          <a:latin typeface="Arial" panose="020B0604020202020204" pitchFamily="34" charset="0"/>
                          <a:ea typeface="Times New Roman" panose="02020603050405020304" pitchFamily="18" charset="0"/>
                          <a:cs typeface="Times New Roman" panose="02020603050405020304" pitchFamily="18" charset="0"/>
                        </a:rPr>
                        <a:t>De uitwerking </a:t>
                      </a:r>
                      <a:r>
                        <a:rPr lang="nl-NL" sz="900">
                          <a:effectLst/>
                          <a:latin typeface="Arial" panose="020B0604020202020204" pitchFamily="34" charset="0"/>
                          <a:ea typeface="Times New Roman" panose="02020603050405020304" pitchFamily="18" charset="0"/>
                          <a:cs typeface="Times New Roman" panose="02020603050405020304" pitchFamily="18" charset="0"/>
                        </a:rPr>
                        <a:t>geeft een concreet en realistisch beeld van hoe de werkelijkheid er uit zou moeten komen zien.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Score</a:t>
                      </a: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1</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2</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3</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4</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5</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495926522"/>
                  </a:ext>
                </a:extLst>
              </a:tr>
              <a:tr h="173355">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nl-NL"/>
                    </a:p>
                  </a:txBody>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0</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2</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4</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6</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8</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10</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5150972"/>
                  </a:ext>
                </a:extLst>
              </a:tr>
              <a:tr h="450850">
                <a:tc>
                  <a:txBody>
                    <a:bodyPr/>
                    <a:lstStyle/>
                    <a:p>
                      <a:pPr algn="ctr"/>
                      <a:r>
                        <a:rPr lang="nl-NL" sz="900" b="1" cap="all">
                          <a:effectLst/>
                          <a:latin typeface="Arial" panose="020B0604020202020204" pitchFamily="34" charset="0"/>
                          <a:ea typeface="Times New Roman" panose="02020603050405020304" pitchFamily="18" charset="0"/>
                          <a:cs typeface="Times New Roman" panose="02020603050405020304" pitchFamily="18" charset="0"/>
                        </a:rPr>
                        <a:t>2</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nl-NL" sz="800" i="1">
                          <a:effectLst/>
                          <a:latin typeface="Arial" panose="020B0604020202020204" pitchFamily="34" charset="0"/>
                          <a:ea typeface="Times New Roman" panose="02020603050405020304" pitchFamily="18" charset="0"/>
                          <a:cs typeface="Times New Roman" panose="02020603050405020304" pitchFamily="18" charset="0"/>
                        </a:rPr>
                        <a:t>10 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rowSpan="2">
                  <a:txBody>
                    <a:bodyPr/>
                    <a:lstStyle/>
                    <a:p>
                      <a:r>
                        <a:rPr lang="nl-NL" sz="1000" b="1">
                          <a:effectLst/>
                          <a:latin typeface="Arial" panose="020B0604020202020204" pitchFamily="34" charset="0"/>
                          <a:ea typeface="Times New Roman" panose="02020603050405020304" pitchFamily="18" charset="0"/>
                          <a:cs typeface="Times New Roman" panose="02020603050405020304" pitchFamily="18" charset="0"/>
                        </a:rPr>
                        <a:t>Verzorging</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Het ontwerp is representatief.</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Denk aan: aantrekkelijk, creatief, passend bij de opdracht en opdrachtgever</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Score</a:t>
                      </a: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1</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2</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3</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4</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5</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367440371"/>
                  </a:ext>
                </a:extLst>
              </a:tr>
              <a:tr h="173355">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nl-NL"/>
                    </a:p>
                  </a:txBody>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0</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2</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4</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6</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8</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10</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4814155"/>
                  </a:ext>
                </a:extLst>
              </a:tr>
              <a:tr h="173355">
                <a:tc>
                  <a:txBody>
                    <a:bodyPr/>
                    <a:lstStyle/>
                    <a:p>
                      <a:pPr algn="ctr"/>
                      <a:r>
                        <a:rPr lang="nl-NL" sz="900" b="1" cap="all">
                          <a:effectLst/>
                          <a:latin typeface="Arial" panose="020B0604020202020204" pitchFamily="34" charset="0"/>
                          <a:ea typeface="Times New Roman" panose="02020603050405020304" pitchFamily="18" charset="0"/>
                          <a:cs typeface="Times New Roman" panose="02020603050405020304" pitchFamily="18" charset="0"/>
                        </a:rPr>
                        <a:t>3</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nl-NL" sz="800" i="1">
                          <a:effectLst/>
                          <a:latin typeface="Arial" panose="020B0604020202020204" pitchFamily="34" charset="0"/>
                          <a:ea typeface="Times New Roman" panose="02020603050405020304" pitchFamily="18" charset="0"/>
                          <a:cs typeface="Times New Roman" panose="02020603050405020304" pitchFamily="18" charset="0"/>
                        </a:rPr>
                        <a:t>5 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rowSpan="2">
                  <a:txBody>
                    <a:bodyPr/>
                    <a:lstStyle/>
                    <a:p>
                      <a:r>
                        <a:rPr lang="nl-NL" sz="1000" b="1" dirty="0">
                          <a:effectLst/>
                          <a:latin typeface="Arial" panose="020B0604020202020204" pitchFamily="34" charset="0"/>
                          <a:ea typeface="Times New Roman" panose="02020603050405020304" pitchFamily="18" charset="0"/>
                          <a:cs typeface="Times New Roman" panose="02020603050405020304" pitchFamily="18" charset="0"/>
                        </a:rPr>
                        <a:t>Schaal</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dirty="0">
                          <a:effectLst/>
                          <a:latin typeface="Arial" panose="020B0604020202020204" pitchFamily="34" charset="0"/>
                          <a:ea typeface="Times New Roman" panose="02020603050405020304" pitchFamily="18" charset="0"/>
                          <a:cs typeface="Times New Roman" panose="02020603050405020304" pitchFamily="18" charset="0"/>
                        </a:rPr>
                        <a:t>Het ontwerp is op schaal.</a:t>
                      </a:r>
                      <a:r>
                        <a:rPr lang="nl-NL" sz="1000" dirty="0">
                          <a:effectLst/>
                          <a:latin typeface="Arial" panose="020B0604020202020204" pitchFamily="34" charset="0"/>
                          <a:ea typeface="Times New Roman" panose="02020603050405020304" pitchFamily="18" charset="0"/>
                          <a:cs typeface="Times New Roman" panose="02020603050405020304" pitchFamily="18" charset="0"/>
                        </a:rPr>
                        <a:t> </a:t>
                      </a:r>
                    </a:p>
                    <a:p>
                      <a:r>
                        <a:rPr lang="nl-NL" sz="900" dirty="0">
                          <a:effectLst/>
                          <a:latin typeface="Arial" panose="020B0604020202020204" pitchFamily="34" charset="0"/>
                          <a:ea typeface="Times New Roman" panose="02020603050405020304" pitchFamily="18" charset="0"/>
                          <a:cs typeface="Times New Roman" panose="02020603050405020304" pitchFamily="18" charset="0"/>
                        </a:rPr>
                        <a:t>De schaal is bij het ontwerp te zien.</a:t>
                      </a:r>
                      <a:r>
                        <a:rPr lang="nl-NL" sz="1000" dirty="0">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Score</a:t>
                      </a: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1</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2</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3</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4</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r>
                        <a:rPr lang="nl-NL" sz="1000">
                          <a:effectLst/>
                          <a:latin typeface="Arial" panose="020B0604020202020204" pitchFamily="34" charset="0"/>
                          <a:ea typeface="Times New Roman" panose="02020603050405020304" pitchFamily="18" charset="0"/>
                          <a:cs typeface="Times New Roman" panose="02020603050405020304" pitchFamily="18" charset="0"/>
                        </a:rPr>
                        <a:t>5</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967669530"/>
                  </a:ext>
                </a:extLst>
              </a:tr>
              <a:tr h="173355">
                <a:tc>
                  <a:txBody>
                    <a:bodyPr/>
                    <a:lstStyle/>
                    <a:p>
                      <a:r>
                        <a:rPr lang="nl-NL" sz="1000" b="1">
                          <a:effectLst/>
                          <a:latin typeface="Arial" panose="020B0604020202020204" pitchFamily="34" charset="0"/>
                          <a:ea typeface="Times New Roman" panose="02020603050405020304" pitchFamily="18" charset="0"/>
                          <a:cs typeface="Times New Roman" panose="02020603050405020304" pitchFamily="18" charset="0"/>
                        </a:rPr>
                        <a:t>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nl-NL"/>
                    </a:p>
                  </a:txBody>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0</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2</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4</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6</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8</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NL" sz="1000" b="1">
                          <a:effectLst/>
                          <a:latin typeface="Arial" panose="020B0604020202020204" pitchFamily="34" charset="0"/>
                          <a:ea typeface="Times New Roman" panose="02020603050405020304" pitchFamily="18" charset="0"/>
                          <a:cs typeface="Times New Roman" panose="02020603050405020304" pitchFamily="18" charset="0"/>
                        </a:rPr>
                        <a:t>10</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33920"/>
                  </a:ext>
                </a:extLst>
              </a:tr>
              <a:tr h="173355">
                <a:tc>
                  <a:txBody>
                    <a:bodyPr/>
                    <a:lstStyle/>
                    <a:p>
                      <a:r>
                        <a:rPr lang="nl-NL" sz="800" b="1" i="1" cap="all">
                          <a:effectLst/>
                          <a:latin typeface="Arial" panose="020B0604020202020204" pitchFamily="34" charset="0"/>
                          <a:ea typeface="Times New Roman" panose="02020603050405020304" pitchFamily="18" charset="0"/>
                          <a:cs typeface="Times New Roman" panose="02020603050405020304" pitchFamily="18" charset="0"/>
                        </a:rPr>
                        <a:t>Totaal 30 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nl-NL" sz="1000" b="1">
                          <a:effectLst/>
                          <a:latin typeface="Arial" panose="020B0604020202020204" pitchFamily="34" charset="0"/>
                          <a:ea typeface="Times New Roman" panose="02020603050405020304" pitchFamily="18" charset="0"/>
                          <a:cs typeface="Times New Roman" panose="02020603050405020304" pitchFamily="18" charset="0"/>
                        </a:rPr>
                        <a:t>Behaalde aantal </a:t>
                      </a:r>
                      <a:r>
                        <a:rPr lang="nl-NL" sz="1000" b="1" u="sng">
                          <a:effectLst/>
                          <a:latin typeface="Arial" panose="020B0604020202020204" pitchFamily="34" charset="0"/>
                          <a:ea typeface="Times New Roman" panose="02020603050405020304" pitchFamily="18" charset="0"/>
                          <a:cs typeface="Times New Roman" panose="02020603050405020304" pitchFamily="18" charset="0"/>
                        </a:rPr>
                        <a:t>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7">
                  <a:txBody>
                    <a:bodyPr/>
                    <a:lstStyle/>
                    <a:p>
                      <a:r>
                        <a:rPr lang="nl-NL" sz="1000" dirty="0">
                          <a:effectLst/>
                          <a:latin typeface="Arial" panose="020B0604020202020204" pitchFamily="34" charset="0"/>
                          <a:ea typeface="Times New Roman" panose="02020603050405020304" pitchFamily="18" charset="0"/>
                          <a:cs typeface="Times New Roman" panose="02020603050405020304" pitchFamily="18" charset="0"/>
                        </a:rPr>
                        <a:t> </a:t>
                      </a:r>
                    </a:p>
                    <a:p>
                      <a:r>
                        <a:rPr lang="nl-NL" sz="1000" dirty="0">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val="3921456213"/>
                  </a:ext>
                </a:extLst>
              </a:tr>
            </a:tbl>
          </a:graphicData>
        </a:graphic>
      </p:graphicFrame>
      <p:sp>
        <p:nvSpPr>
          <p:cNvPr id="8" name="Tekstvak 7">
            <a:extLst>
              <a:ext uri="{FF2B5EF4-FFF2-40B4-BE49-F238E27FC236}">
                <a16:creationId xmlns:a16="http://schemas.microsoft.com/office/drawing/2014/main" id="{411AD1AE-CE2C-F5C0-E27C-E6F4FEB05794}"/>
              </a:ext>
            </a:extLst>
          </p:cNvPr>
          <p:cNvSpPr txBox="1"/>
          <p:nvPr/>
        </p:nvSpPr>
        <p:spPr>
          <a:xfrm>
            <a:off x="5975881" y="1021765"/>
            <a:ext cx="6097904" cy="1077218"/>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3200" b="1" i="0" u="none" strike="noStrike" kern="1200" cap="none" spc="0" normalizeH="0" baseline="0" noProof="0" dirty="0">
                <a:ln w="22225">
                  <a:solidFill>
                    <a:srgbClr val="ED7D31"/>
                  </a:solidFill>
                  <a:prstDash val="solid"/>
                </a:ln>
                <a:solidFill>
                  <a:srgbClr val="ED7D31">
                    <a:lumMod val="40000"/>
                    <a:lumOff val="60000"/>
                  </a:srgbClr>
                </a:solidFill>
                <a:effectLst/>
                <a:uLnTx/>
                <a:uFillTx/>
                <a:latin typeface="Arial" panose="020B0604020202020204" pitchFamily="34" charset="0"/>
                <a:ea typeface="Times New Roman" panose="02020603050405020304" pitchFamily="18" charset="0"/>
                <a:cs typeface="Times New Roman" panose="02020603050405020304" pitchFamily="18" charset="0"/>
              </a:rPr>
              <a:t>Groepsbeoordeling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3200" b="1" i="0" u="none" strike="noStrike" kern="1200" cap="none" spc="0" normalizeH="0" baseline="0" noProof="0" dirty="0">
                <a:ln w="22225">
                  <a:solidFill>
                    <a:srgbClr val="ED7D31"/>
                  </a:solidFill>
                  <a:prstDash val="solid"/>
                </a:ln>
                <a:solidFill>
                  <a:srgbClr val="ED7D31">
                    <a:lumMod val="40000"/>
                    <a:lumOff val="60000"/>
                  </a:srgbClr>
                </a:solidFill>
                <a:effectLst/>
                <a:uLnTx/>
                <a:uFillTx/>
                <a:latin typeface="Arial" panose="020B0604020202020204" pitchFamily="34" charset="0"/>
                <a:ea typeface="Times New Roman" panose="02020603050405020304" pitchFamily="18" charset="0"/>
                <a:cs typeface="Times New Roman" panose="02020603050405020304" pitchFamily="18" charset="0"/>
              </a:rPr>
              <a:t> </a:t>
            </a:r>
            <a:endParaRPr kumimoji="0" lang="nl-NL" sz="3200" b="1" i="0" u="none" strike="noStrike" kern="1200" cap="none" spc="0" normalizeH="0" baseline="0" noProof="0" dirty="0">
              <a:ln w="22225">
                <a:solidFill>
                  <a:srgbClr val="ED7D31"/>
                </a:solidFill>
                <a:prstDash val="solid"/>
              </a:ln>
              <a:solidFill>
                <a:srgbClr val="ED7D31">
                  <a:lumMod val="40000"/>
                  <a:lumOff val="60000"/>
                </a:srgbClr>
              </a:solidFill>
              <a:effectLst/>
              <a:uLnTx/>
              <a:uFillTx/>
              <a:latin typeface="Calibri" panose="020F0502020204030204"/>
              <a:ea typeface="+mn-ea"/>
              <a:cs typeface="+mn-cs"/>
            </a:endParaRPr>
          </a:p>
        </p:txBody>
      </p:sp>
      <p:graphicFrame>
        <p:nvGraphicFramePr>
          <p:cNvPr id="2" name="Tabel 1">
            <a:extLst>
              <a:ext uri="{FF2B5EF4-FFF2-40B4-BE49-F238E27FC236}">
                <a16:creationId xmlns:a16="http://schemas.microsoft.com/office/drawing/2014/main" id="{6E97EC25-ECA2-D8E5-7557-309A7E57D76F}"/>
              </a:ext>
            </a:extLst>
          </p:cNvPr>
          <p:cNvGraphicFramePr>
            <a:graphicFrameLocks noGrp="1"/>
          </p:cNvGraphicFramePr>
          <p:nvPr/>
        </p:nvGraphicFramePr>
        <p:xfrm>
          <a:off x="619012" y="161794"/>
          <a:ext cx="5106874" cy="6370563"/>
        </p:xfrm>
        <a:graphic>
          <a:graphicData uri="http://schemas.openxmlformats.org/drawingml/2006/table">
            <a:tbl>
              <a:tblPr firstRow="1" firstCol="1" bandRow="1"/>
              <a:tblGrid>
                <a:gridCol w="779519">
                  <a:extLst>
                    <a:ext uri="{9D8B030D-6E8A-4147-A177-3AD203B41FA5}">
                      <a16:colId xmlns:a16="http://schemas.microsoft.com/office/drawing/2014/main" val="4214683929"/>
                    </a:ext>
                  </a:extLst>
                </a:gridCol>
                <a:gridCol w="4327355">
                  <a:extLst>
                    <a:ext uri="{9D8B030D-6E8A-4147-A177-3AD203B41FA5}">
                      <a16:colId xmlns:a16="http://schemas.microsoft.com/office/drawing/2014/main" val="126694444"/>
                    </a:ext>
                  </a:extLst>
                </a:gridCol>
              </a:tblGrid>
              <a:tr h="300614">
                <a:tc>
                  <a:txBody>
                    <a:bodyPr/>
                    <a:lstStyle/>
                    <a:p>
                      <a:pPr algn="ctr"/>
                      <a:r>
                        <a:rPr lang="nl-NL" sz="900" b="1" cap="all">
                          <a:effectLst/>
                          <a:latin typeface="Arial" panose="020B0604020202020204" pitchFamily="34" charset="0"/>
                          <a:ea typeface="Times New Roman" panose="02020603050405020304" pitchFamily="18" charset="0"/>
                          <a:cs typeface="Times New Roman" panose="02020603050405020304" pitchFamily="18" charset="0"/>
                        </a:rPr>
                        <a:t>1</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nl-NL" sz="900" i="1" cap="all">
                          <a:effectLst/>
                          <a:latin typeface="Arial" panose="020B0604020202020204" pitchFamily="34" charset="0"/>
                          <a:ea typeface="Times New Roman" panose="02020603050405020304" pitchFamily="18" charset="0"/>
                          <a:cs typeface="Times New Roman" panose="02020603050405020304" pitchFamily="18" charset="0"/>
                        </a:rPr>
                        <a:t>5 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a:noFill/>
                    </a:lnT>
                    <a:lnB>
                      <a:noFill/>
                    </a:lnB>
                  </a:tcPr>
                </a:tc>
                <a:tc rowSpan="2">
                  <a:txBody>
                    <a:bodyPr/>
                    <a:lstStyle/>
                    <a:p>
                      <a:r>
                        <a:rPr lang="nl-NL" sz="1000" b="1">
                          <a:effectLst/>
                          <a:latin typeface="Arial" panose="020B0604020202020204" pitchFamily="34" charset="0"/>
                          <a:ea typeface="Times New Roman" panose="02020603050405020304" pitchFamily="18" charset="0"/>
                          <a:cs typeface="Times New Roman" panose="02020603050405020304" pitchFamily="18" charset="0"/>
                        </a:rPr>
                        <a:t>Inventarisatie wensen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De wensen van de opdrachtgever zijn in kaart gebracht.</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4426801"/>
                  </a:ext>
                </a:extLst>
              </a:tr>
              <a:tr h="134377">
                <a:tc>
                  <a:txBody>
                    <a:bodyPr/>
                    <a:lstStyle/>
                    <a:p>
                      <a:pPr algn="ctr"/>
                      <a:r>
                        <a:rPr lang="nl-NL" sz="900" b="1" cap="all">
                          <a:effectLst/>
                          <a:latin typeface="Arial" panose="020B0604020202020204" pitchFamily="34" charset="0"/>
                          <a:ea typeface="Times New Roman" panose="02020603050405020304" pitchFamily="18" charset="0"/>
                          <a:cs typeface="Times New Roman" panose="02020603050405020304" pitchFamily="18" charset="0"/>
                        </a:rPr>
                        <a:t>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nl-NL"/>
                    </a:p>
                  </a:txBody>
                  <a:tcPr/>
                </a:tc>
                <a:extLst>
                  <a:ext uri="{0D108BD9-81ED-4DB2-BD59-A6C34878D82A}">
                    <a16:rowId xmlns:a16="http://schemas.microsoft.com/office/drawing/2014/main" val="3072471359"/>
                  </a:ext>
                </a:extLst>
              </a:tr>
              <a:tr h="543415">
                <a:tc>
                  <a:txBody>
                    <a:bodyPr/>
                    <a:lstStyle/>
                    <a:p>
                      <a:pPr algn="ctr"/>
                      <a:r>
                        <a:rPr lang="nl-NL" sz="900" b="1" cap="all">
                          <a:effectLst/>
                          <a:latin typeface="Arial" panose="020B0604020202020204" pitchFamily="34" charset="0"/>
                          <a:ea typeface="Times New Roman" panose="02020603050405020304" pitchFamily="18" charset="0"/>
                          <a:cs typeface="Times New Roman" panose="02020603050405020304" pitchFamily="18" charset="0"/>
                        </a:rPr>
                        <a:t>2</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nl-NL" sz="900" i="1" cap="all">
                          <a:effectLst/>
                          <a:latin typeface="Arial" panose="020B0604020202020204" pitchFamily="34" charset="0"/>
                          <a:ea typeface="Times New Roman" panose="02020603050405020304" pitchFamily="18" charset="0"/>
                          <a:cs typeface="Times New Roman" panose="02020603050405020304" pitchFamily="18" charset="0"/>
                        </a:rPr>
                        <a:t>5 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nl-NL" sz="900">
                          <a:effectLst/>
                          <a:latin typeface="Arial" panose="020B0604020202020204" pitchFamily="34" charset="0"/>
                          <a:ea typeface="Times New Roman" panose="02020603050405020304" pitchFamily="18" charset="0"/>
                          <a:cs typeface="Times New Roman" panose="02020603050405020304" pitchFamily="18" charset="0"/>
                        </a:rPr>
                        <a:t> </a:t>
                      </a:r>
                      <a:r>
                        <a:rPr lang="nl-NL" sz="1000" b="1">
                          <a:effectLst/>
                          <a:latin typeface="Arial" panose="020B0604020202020204" pitchFamily="34" charset="0"/>
                          <a:ea typeface="Times New Roman" panose="02020603050405020304" pitchFamily="18" charset="0"/>
                          <a:cs typeface="Times New Roman" panose="02020603050405020304" pitchFamily="18" charset="0"/>
                        </a:rPr>
                        <a:t>Marktonderzoek – opzet</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Er wordt uitgelegd op welke manier het marktonderzoek is opgesteld en uitgevoerd. Deze beschrijving is duidelijk en correct.</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b="1">
                          <a:effectLst/>
                          <a:latin typeface="Arial" panose="020B0604020202020204" pitchFamily="34" charset="0"/>
                          <a:ea typeface="Times New Roman" panose="02020603050405020304" pitchFamily="18" charset="0"/>
                          <a:cs typeface="Times New Roman" panose="02020603050405020304" pitchFamily="18" charset="0"/>
                        </a:rPr>
                        <a:t>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5955689"/>
                  </a:ext>
                </a:extLst>
              </a:tr>
              <a:tr h="649735">
                <a:tc>
                  <a:txBody>
                    <a:bodyPr/>
                    <a:lstStyle/>
                    <a:p>
                      <a:pPr algn="ctr"/>
                      <a:r>
                        <a:rPr lang="nl-NL" sz="900" b="1" cap="all">
                          <a:effectLst/>
                          <a:latin typeface="Arial" panose="020B0604020202020204" pitchFamily="34" charset="0"/>
                          <a:ea typeface="Times New Roman" panose="02020603050405020304" pitchFamily="18" charset="0"/>
                          <a:cs typeface="Times New Roman" panose="02020603050405020304" pitchFamily="18" charset="0"/>
                        </a:rPr>
                        <a:t>3</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nl-NL" sz="900" i="1" cap="all">
                          <a:effectLst/>
                          <a:latin typeface="Arial" panose="020B0604020202020204" pitchFamily="34" charset="0"/>
                          <a:ea typeface="Times New Roman" panose="02020603050405020304" pitchFamily="18" charset="0"/>
                          <a:cs typeface="Times New Roman" panose="02020603050405020304" pitchFamily="18" charset="0"/>
                        </a:rPr>
                        <a:t>10 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nl-NL" sz="1000" b="1">
                          <a:effectLst/>
                          <a:latin typeface="Arial" panose="020B0604020202020204" pitchFamily="34" charset="0"/>
                          <a:ea typeface="Times New Roman" panose="02020603050405020304" pitchFamily="18" charset="0"/>
                          <a:cs typeface="Times New Roman" panose="02020603050405020304" pitchFamily="18" charset="0"/>
                        </a:rPr>
                        <a:t>Marktonderzoek – uitkomsten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De uitkomsten van het marktonderzoek worden op een heldere en overtuigende manier gepresenteerd. Hierbij is aandacht voor:</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 Logische uitkomsten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 Visuele/grafische weergave</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 Representatieve uitkomst / betrouwbaarheid</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1655480"/>
                  </a:ext>
                </a:extLst>
              </a:tr>
              <a:tr h="862376">
                <a:tc>
                  <a:txBody>
                    <a:bodyPr/>
                    <a:lstStyle/>
                    <a:p>
                      <a:pPr algn="ctr"/>
                      <a:r>
                        <a:rPr lang="nl-NL" sz="900" b="1" cap="all">
                          <a:effectLst/>
                          <a:latin typeface="Arial" panose="020B0604020202020204" pitchFamily="34" charset="0"/>
                          <a:ea typeface="Times New Roman" panose="02020603050405020304" pitchFamily="18" charset="0"/>
                          <a:cs typeface="Times New Roman" panose="02020603050405020304" pitchFamily="18" charset="0"/>
                        </a:rPr>
                        <a:t>4</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nl-NL" sz="900" i="1" cap="all">
                          <a:effectLst/>
                          <a:latin typeface="Arial" panose="020B0604020202020204" pitchFamily="34" charset="0"/>
                          <a:ea typeface="Times New Roman" panose="02020603050405020304" pitchFamily="18" charset="0"/>
                          <a:cs typeface="Times New Roman" panose="02020603050405020304" pitchFamily="18" charset="0"/>
                        </a:rPr>
                        <a:t>10 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nl-NL" sz="1000" b="1">
                          <a:effectLst/>
                          <a:latin typeface="Arial" panose="020B0604020202020204" pitchFamily="34" charset="0"/>
                          <a:ea typeface="Times New Roman" panose="02020603050405020304" pitchFamily="18" charset="0"/>
                          <a:cs typeface="Times New Roman" panose="02020603050405020304" pitchFamily="18" charset="0"/>
                        </a:rPr>
                        <a:t>Marktonderzoek – toepassing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Er wordt op een overtuigende manier uitgelegd op welke manier de uitkomsten van het marktonderzoek in het ontwerp zijn verwerkt. Hierbij is aandacht voor:</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Realistische ideeën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Passende (creatieve) alternatieven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Sluit aan bij de wensen van de klant</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Verrassende elementen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1170400"/>
                  </a:ext>
                </a:extLst>
              </a:tr>
              <a:tr h="437094">
                <a:tc>
                  <a:txBody>
                    <a:bodyPr/>
                    <a:lstStyle/>
                    <a:p>
                      <a:pPr algn="ctr"/>
                      <a:r>
                        <a:rPr lang="nl-NL" sz="900" b="1" cap="all">
                          <a:effectLst/>
                          <a:latin typeface="Arial" panose="020B0604020202020204" pitchFamily="34" charset="0"/>
                          <a:ea typeface="Times New Roman" panose="02020603050405020304" pitchFamily="18" charset="0"/>
                          <a:cs typeface="Times New Roman" panose="02020603050405020304" pitchFamily="18" charset="0"/>
                        </a:rPr>
                        <a:t>5</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nl-NL" sz="900" i="1" cap="all">
                          <a:effectLst/>
                          <a:latin typeface="Arial" panose="020B0604020202020204" pitchFamily="34" charset="0"/>
                          <a:ea typeface="Times New Roman" panose="02020603050405020304" pitchFamily="18" charset="0"/>
                          <a:cs typeface="Times New Roman" panose="02020603050405020304" pitchFamily="18" charset="0"/>
                        </a:rPr>
                        <a:t>5 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nl-NL" sz="1000" b="1">
                          <a:effectLst/>
                          <a:latin typeface="Arial" panose="020B0604020202020204" pitchFamily="34" charset="0"/>
                          <a:ea typeface="Times New Roman" panose="02020603050405020304" pitchFamily="18" charset="0"/>
                          <a:cs typeface="Times New Roman" panose="02020603050405020304" pitchFamily="18" charset="0"/>
                        </a:rPr>
                        <a:t>Ontwerp - unique selling points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De presentatoren weten hun idee te verkopen door op een overtuigende manier de ‘unique selling point’ van het ontwerp te benoemen en te onderbouwen.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1842603"/>
                  </a:ext>
                </a:extLst>
              </a:tr>
              <a:tr h="1075016">
                <a:tc>
                  <a:txBody>
                    <a:bodyPr/>
                    <a:lstStyle/>
                    <a:p>
                      <a:pPr algn="ctr"/>
                      <a:r>
                        <a:rPr lang="nl-NL" sz="900" b="1" cap="all">
                          <a:effectLst/>
                          <a:latin typeface="Arial" panose="020B0604020202020204" pitchFamily="34" charset="0"/>
                          <a:ea typeface="Times New Roman" panose="02020603050405020304" pitchFamily="18" charset="0"/>
                          <a:cs typeface="Times New Roman" panose="02020603050405020304" pitchFamily="18" charset="0"/>
                        </a:rPr>
                        <a:t>6</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nl-NL" sz="900" i="1" cap="all">
                          <a:effectLst/>
                          <a:latin typeface="Arial" panose="020B0604020202020204" pitchFamily="34" charset="0"/>
                          <a:ea typeface="Times New Roman" panose="02020603050405020304" pitchFamily="18" charset="0"/>
                          <a:cs typeface="Times New Roman" panose="02020603050405020304" pitchFamily="18" charset="0"/>
                        </a:rPr>
                        <a:t>10 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nl-NL" sz="1000" b="1">
                          <a:effectLst/>
                          <a:latin typeface="Arial" panose="020B0604020202020204" pitchFamily="34" charset="0"/>
                          <a:ea typeface="Times New Roman" panose="02020603050405020304" pitchFamily="18" charset="0"/>
                          <a:cs typeface="Times New Roman" panose="02020603050405020304" pitchFamily="18" charset="0"/>
                        </a:rPr>
                        <a:t>Ontwerp – duurzaamheid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Er wordt uitgelegd welke onderdelen uit het ontwerp de </a:t>
                      </a:r>
                      <a:r>
                        <a:rPr lang="nl-NL" sz="900" b="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biodiversiteit</a:t>
                      </a:r>
                      <a:r>
                        <a:rPr lang="nl-NL" sz="900">
                          <a:effectLst/>
                          <a:latin typeface="Arial" panose="020B0604020202020204" pitchFamily="34" charset="0"/>
                          <a:ea typeface="Times New Roman" panose="02020603050405020304" pitchFamily="18" charset="0"/>
                          <a:cs typeface="Times New Roman" panose="02020603050405020304" pitchFamily="18" charset="0"/>
                        </a:rPr>
                        <a:t> stimuleren.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Er wordt uitgelegd welke principes van </a:t>
                      </a:r>
                      <a:r>
                        <a:rPr lang="nl-NL" sz="900" b="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circulaire</a:t>
                      </a:r>
                      <a:r>
                        <a:rPr lang="nl-NL" sz="900">
                          <a:effectLst/>
                          <a:latin typeface="Arial" panose="020B0604020202020204" pitchFamily="34" charset="0"/>
                          <a:ea typeface="Times New Roman" panose="02020603050405020304" pitchFamily="18" charset="0"/>
                          <a:cs typeface="Times New Roman" panose="02020603050405020304" pitchFamily="18" charset="0"/>
                        </a:rPr>
                        <a:t> </a:t>
                      </a:r>
                      <a:r>
                        <a:rPr lang="nl-NL" sz="900" b="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economie</a:t>
                      </a:r>
                      <a:r>
                        <a:rPr lang="nl-NL" sz="900">
                          <a:effectLst/>
                          <a:latin typeface="Arial" panose="020B0604020202020204" pitchFamily="34" charset="0"/>
                          <a:ea typeface="Times New Roman" panose="02020603050405020304" pitchFamily="18" charset="0"/>
                          <a:cs typeface="Times New Roman" panose="02020603050405020304" pitchFamily="18" charset="0"/>
                        </a:rPr>
                        <a:t> in het ontwerp zijn toegepast.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Er wordt uitgelegd welke </a:t>
                      </a:r>
                      <a:r>
                        <a:rPr lang="nl-NL" sz="900" b="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duurzame energie</a:t>
                      </a:r>
                      <a:r>
                        <a:rPr lang="nl-NL" sz="900">
                          <a:effectLst/>
                          <a:latin typeface="Arial" panose="020B0604020202020204" pitchFamily="34" charset="0"/>
                          <a:ea typeface="Times New Roman" panose="02020603050405020304" pitchFamily="18" charset="0"/>
                          <a:cs typeface="Times New Roman" panose="02020603050405020304" pitchFamily="18" charset="0"/>
                        </a:rPr>
                        <a:t> opties/mogelijkheden er binnen een gebied toepasbaar zijn.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Er wordt uitgelegd welke </a:t>
                      </a:r>
                      <a:r>
                        <a:rPr lang="nl-NL" sz="900" b="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effecten</a:t>
                      </a:r>
                      <a:r>
                        <a:rPr lang="nl-NL" sz="900">
                          <a:effectLst/>
                          <a:latin typeface="Arial" panose="020B0604020202020204" pitchFamily="34" charset="0"/>
                          <a:ea typeface="Times New Roman" panose="02020603050405020304" pitchFamily="18" charset="0"/>
                          <a:cs typeface="Times New Roman" panose="02020603050405020304" pitchFamily="18" charset="0"/>
                        </a:rPr>
                        <a:t> de ondernomen acties van de herinrichting hebben op het gebied.</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4713371"/>
                  </a:ext>
                </a:extLst>
              </a:tr>
              <a:tr h="968696">
                <a:tc>
                  <a:txBody>
                    <a:bodyPr/>
                    <a:lstStyle/>
                    <a:p>
                      <a:pPr algn="ctr"/>
                      <a:r>
                        <a:rPr lang="nl-NL" sz="900" b="1" cap="all">
                          <a:effectLst/>
                          <a:latin typeface="Arial" panose="020B0604020202020204" pitchFamily="34" charset="0"/>
                          <a:ea typeface="Times New Roman" panose="02020603050405020304" pitchFamily="18" charset="0"/>
                          <a:cs typeface="Times New Roman" panose="02020603050405020304" pitchFamily="18" charset="0"/>
                        </a:rPr>
                        <a:t>7</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nl-NL" sz="900" i="1" cap="all">
                          <a:effectLst/>
                          <a:latin typeface="Arial" panose="020B0604020202020204" pitchFamily="34" charset="0"/>
                          <a:ea typeface="Times New Roman" panose="02020603050405020304" pitchFamily="18" charset="0"/>
                          <a:cs typeface="Times New Roman" panose="02020603050405020304" pitchFamily="18" charset="0"/>
                        </a:rPr>
                        <a:t>10 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nl-NL" sz="1000" b="1">
                          <a:effectLst/>
                          <a:latin typeface="Arial" panose="020B0604020202020204" pitchFamily="34" charset="0"/>
                          <a:ea typeface="Times New Roman" panose="02020603050405020304" pitchFamily="18" charset="0"/>
                          <a:cs typeface="Times New Roman" panose="02020603050405020304" pitchFamily="18" charset="0"/>
                        </a:rPr>
                        <a:t>Ontwerp – toepassing wensen opdrachtgever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Er wordt op een overtuigende manier uitgelegd op welke manier de wensen van de opdrachtgever terugkomen in het ontwerp. Hierbij is aandacht voor:</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Heldere omschrijving van het ontwerp</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Realistische ideeën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Passende (creatieve) alternatieven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Sluit aan bij de wensen van de klant</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Verschillende belangen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9565377"/>
                  </a:ext>
                </a:extLst>
              </a:tr>
              <a:tr h="756055">
                <a:tc>
                  <a:txBody>
                    <a:bodyPr/>
                    <a:lstStyle/>
                    <a:p>
                      <a:pPr algn="ctr"/>
                      <a:r>
                        <a:rPr lang="nl-NL" sz="900" b="1" cap="all">
                          <a:effectLst/>
                          <a:latin typeface="Arial" panose="020B0604020202020204" pitchFamily="34" charset="0"/>
                          <a:ea typeface="Times New Roman" panose="02020603050405020304" pitchFamily="18" charset="0"/>
                          <a:cs typeface="Times New Roman" panose="02020603050405020304" pitchFamily="18" charset="0"/>
                        </a:rPr>
                        <a:t>8</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nl-NL" sz="900" i="1" cap="all">
                          <a:effectLst/>
                          <a:latin typeface="Arial" panose="020B0604020202020204" pitchFamily="34" charset="0"/>
                          <a:ea typeface="Times New Roman" panose="02020603050405020304" pitchFamily="18" charset="0"/>
                          <a:cs typeface="Times New Roman" panose="02020603050405020304" pitchFamily="18" charset="0"/>
                        </a:rPr>
                        <a:t>5 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nl-NL" sz="1000" b="1" dirty="0">
                          <a:effectLst/>
                          <a:latin typeface="Arial" panose="020B0604020202020204" pitchFamily="34" charset="0"/>
                          <a:ea typeface="Times New Roman" panose="02020603050405020304" pitchFamily="18" charset="0"/>
                          <a:cs typeface="Times New Roman" panose="02020603050405020304" pitchFamily="18" charset="0"/>
                        </a:rPr>
                        <a:t>Presentatie vorm en inhoud</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dirty="0">
                          <a:effectLst/>
                          <a:latin typeface="Arial" panose="020B0604020202020204" pitchFamily="34" charset="0"/>
                          <a:ea typeface="Times New Roman" panose="02020603050405020304" pitchFamily="18" charset="0"/>
                          <a:cs typeface="Times New Roman" panose="02020603050405020304" pitchFamily="18" charset="0"/>
                        </a:rPr>
                        <a:t>De presentatie is verrassend en passend bij de opdracht en de opdrachtgever.</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dirty="0">
                          <a:effectLst/>
                          <a:latin typeface="Arial" panose="020B0604020202020204" pitchFamily="34" charset="0"/>
                          <a:ea typeface="Times New Roman" panose="02020603050405020304" pitchFamily="18" charset="0"/>
                          <a:cs typeface="Times New Roman" panose="02020603050405020304" pitchFamily="18" charset="0"/>
                        </a:rPr>
                        <a:t> </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i="1" dirty="0">
                          <a:effectLst/>
                          <a:latin typeface="Arial" panose="020B0604020202020204" pitchFamily="34" charset="0"/>
                          <a:ea typeface="Times New Roman" panose="02020603050405020304" pitchFamily="18" charset="0"/>
                          <a:cs typeface="Times New Roman" panose="02020603050405020304" pitchFamily="18" charset="0"/>
                        </a:rPr>
                        <a:t>Verrassend en passend: een goede werkvorm, sluit aan bij de doelgroep, de juiste media, durft te onderscheiden en op te vallen.</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425" marR="40425"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8562455"/>
                  </a:ext>
                </a:extLst>
              </a:tr>
            </a:tbl>
          </a:graphicData>
        </a:graphic>
      </p:graphicFrame>
    </p:spTree>
    <p:extLst>
      <p:ext uri="{BB962C8B-B14F-4D97-AF65-F5344CB8AC3E}">
        <p14:creationId xmlns:p14="http://schemas.microsoft.com/office/powerpoint/2010/main" val="1511789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a:extLst>
              <a:ext uri="{FF2B5EF4-FFF2-40B4-BE49-F238E27FC236}">
                <a16:creationId xmlns:a16="http://schemas.microsoft.com/office/drawing/2014/main" id="{DA640814-C1CC-9FF5-E6EC-5A967F957F7F}"/>
              </a:ext>
            </a:extLst>
          </p:cNvPr>
          <p:cNvGraphicFramePr>
            <a:graphicFrameLocks noGrp="1"/>
          </p:cNvGraphicFramePr>
          <p:nvPr/>
        </p:nvGraphicFramePr>
        <p:xfrm>
          <a:off x="1227364" y="2900066"/>
          <a:ext cx="7981951" cy="1977686"/>
        </p:xfrm>
        <a:graphic>
          <a:graphicData uri="http://schemas.openxmlformats.org/drawingml/2006/table">
            <a:tbl>
              <a:tblPr firstRow="1" firstCol="1" bandRow="1"/>
              <a:tblGrid>
                <a:gridCol w="715785">
                  <a:extLst>
                    <a:ext uri="{9D8B030D-6E8A-4147-A177-3AD203B41FA5}">
                      <a16:colId xmlns:a16="http://schemas.microsoft.com/office/drawing/2014/main" val="4158871806"/>
                    </a:ext>
                  </a:extLst>
                </a:gridCol>
                <a:gridCol w="3973551">
                  <a:extLst>
                    <a:ext uri="{9D8B030D-6E8A-4147-A177-3AD203B41FA5}">
                      <a16:colId xmlns:a16="http://schemas.microsoft.com/office/drawing/2014/main" val="2644958624"/>
                    </a:ext>
                  </a:extLst>
                </a:gridCol>
                <a:gridCol w="715785">
                  <a:extLst>
                    <a:ext uri="{9D8B030D-6E8A-4147-A177-3AD203B41FA5}">
                      <a16:colId xmlns:a16="http://schemas.microsoft.com/office/drawing/2014/main" val="2410220568"/>
                    </a:ext>
                  </a:extLst>
                </a:gridCol>
                <a:gridCol w="401217">
                  <a:extLst>
                    <a:ext uri="{9D8B030D-6E8A-4147-A177-3AD203B41FA5}">
                      <a16:colId xmlns:a16="http://schemas.microsoft.com/office/drawing/2014/main" val="2417450103"/>
                    </a:ext>
                  </a:extLst>
                </a:gridCol>
                <a:gridCol w="401217">
                  <a:extLst>
                    <a:ext uri="{9D8B030D-6E8A-4147-A177-3AD203B41FA5}">
                      <a16:colId xmlns:a16="http://schemas.microsoft.com/office/drawing/2014/main" val="4237458524"/>
                    </a:ext>
                  </a:extLst>
                </a:gridCol>
                <a:gridCol w="357894">
                  <a:extLst>
                    <a:ext uri="{9D8B030D-6E8A-4147-A177-3AD203B41FA5}">
                      <a16:colId xmlns:a16="http://schemas.microsoft.com/office/drawing/2014/main" val="4222235616"/>
                    </a:ext>
                  </a:extLst>
                </a:gridCol>
                <a:gridCol w="357894">
                  <a:extLst>
                    <a:ext uri="{9D8B030D-6E8A-4147-A177-3AD203B41FA5}">
                      <a16:colId xmlns:a16="http://schemas.microsoft.com/office/drawing/2014/main" val="480067290"/>
                    </a:ext>
                  </a:extLst>
                </a:gridCol>
                <a:gridCol w="529304">
                  <a:extLst>
                    <a:ext uri="{9D8B030D-6E8A-4147-A177-3AD203B41FA5}">
                      <a16:colId xmlns:a16="http://schemas.microsoft.com/office/drawing/2014/main" val="3832373325"/>
                    </a:ext>
                  </a:extLst>
                </a:gridCol>
                <a:gridCol w="529304">
                  <a:extLst>
                    <a:ext uri="{9D8B030D-6E8A-4147-A177-3AD203B41FA5}">
                      <a16:colId xmlns:a16="http://schemas.microsoft.com/office/drawing/2014/main" val="1554895239"/>
                    </a:ext>
                  </a:extLst>
                </a:gridCol>
              </a:tblGrid>
              <a:tr h="192023">
                <a:tc rowSpan="6">
                  <a:txBody>
                    <a:bodyPr/>
                    <a:lstStyle/>
                    <a:p>
                      <a:pPr algn="ctr"/>
                      <a:r>
                        <a:rPr lang="nl-NL" sz="900" b="1" cap="all">
                          <a:effectLst/>
                          <a:latin typeface="Arial" panose="020B0604020202020204" pitchFamily="34" charset="0"/>
                          <a:ea typeface="Times New Roman" panose="02020603050405020304" pitchFamily="18" charset="0"/>
                          <a:cs typeface="Times New Roman" panose="02020603050405020304" pitchFamily="18" charset="0"/>
                        </a:rPr>
                        <a:t>9</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nl-NL" sz="800" i="1" cap="all">
                          <a:effectLst/>
                          <a:latin typeface="Arial" panose="020B0604020202020204" pitchFamily="34" charset="0"/>
                          <a:ea typeface="Times New Roman" panose="02020603050405020304" pitchFamily="18" charset="0"/>
                          <a:cs typeface="Times New Roman" panose="02020603050405020304" pitchFamily="18" charset="0"/>
                        </a:rPr>
                        <a:t>10 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6">
                  <a:txBody>
                    <a:bodyPr/>
                    <a:lstStyle/>
                    <a:p>
                      <a:r>
                        <a:rPr lang="nl-NL" sz="1100" b="1" dirty="0">
                          <a:effectLst/>
                          <a:latin typeface="Arial" panose="020B0604020202020204" pitchFamily="34" charset="0"/>
                          <a:ea typeface="Times New Roman" panose="02020603050405020304" pitchFamily="18" charset="0"/>
                          <a:cs typeface="Times New Roman" panose="02020603050405020304" pitchFamily="18" charset="0"/>
                        </a:rPr>
                        <a:t>Professionele houding* </a:t>
                      </a:r>
                      <a:endParaRPr lang="nl-NL" sz="1100" dirty="0">
                        <a:effectLst/>
                        <a:latin typeface="Arial" panose="020B0604020202020204" pitchFamily="34" charset="0"/>
                        <a:ea typeface="Times New Roman" panose="02020603050405020304" pitchFamily="18" charset="0"/>
                        <a:cs typeface="Times New Roman" panose="02020603050405020304" pitchFamily="18" charset="0"/>
                      </a:endParaRPr>
                    </a:p>
                    <a:p>
                      <a:r>
                        <a:rPr lang="nl-NL" sz="1050" dirty="0">
                          <a:effectLst/>
                          <a:latin typeface="Arial" panose="020B0604020202020204" pitchFamily="34" charset="0"/>
                          <a:ea typeface="Times New Roman" panose="02020603050405020304" pitchFamily="18" charset="0"/>
                          <a:cs typeface="Times New Roman" panose="02020603050405020304" pitchFamily="18" charset="0"/>
                        </a:rPr>
                        <a:t>De presentator toont een professionele houding tijdens de presentatie en gedurende de aanwezigheid van de opdrachtgever.</a:t>
                      </a:r>
                      <a:endParaRPr lang="nl-NL" sz="1100" dirty="0">
                        <a:effectLst/>
                        <a:latin typeface="Arial" panose="020B0604020202020204" pitchFamily="34" charset="0"/>
                        <a:ea typeface="Times New Roman" panose="02020603050405020304" pitchFamily="18" charset="0"/>
                        <a:cs typeface="Times New Roman" panose="02020603050405020304" pitchFamily="18" charset="0"/>
                      </a:endParaRPr>
                    </a:p>
                    <a:p>
                      <a:r>
                        <a:rPr lang="nl-NL" sz="1050" dirty="0">
                          <a:effectLst/>
                          <a:latin typeface="Arial" panose="020B0604020202020204" pitchFamily="34" charset="0"/>
                          <a:ea typeface="Times New Roman" panose="02020603050405020304" pitchFamily="18" charset="0"/>
                          <a:cs typeface="Times New Roman" panose="02020603050405020304" pitchFamily="18" charset="0"/>
                        </a:rPr>
                        <a:t> </a:t>
                      </a:r>
                      <a:endParaRPr lang="nl-NL" sz="1100" dirty="0">
                        <a:effectLst/>
                        <a:latin typeface="Arial" panose="020B0604020202020204" pitchFamily="34" charset="0"/>
                        <a:ea typeface="Times New Roman" panose="02020603050405020304" pitchFamily="18" charset="0"/>
                        <a:cs typeface="Times New Roman" panose="02020603050405020304" pitchFamily="18" charset="0"/>
                      </a:endParaRPr>
                    </a:p>
                    <a:p>
                      <a:r>
                        <a:rPr lang="nl-NL" sz="1100" i="1" dirty="0">
                          <a:effectLst/>
                          <a:latin typeface="Arial" panose="020B0604020202020204" pitchFamily="34" charset="0"/>
                          <a:ea typeface="Times New Roman" panose="02020603050405020304" pitchFamily="18" charset="0"/>
                          <a:cs typeface="Times New Roman" panose="02020603050405020304" pitchFamily="18" charset="0"/>
                        </a:rPr>
                        <a:t>Professionele</a:t>
                      </a:r>
                      <a:r>
                        <a:rPr lang="nl-NL" sz="1050" i="1" dirty="0">
                          <a:effectLst/>
                          <a:latin typeface="Arial" panose="020B0604020202020204" pitchFamily="34" charset="0"/>
                          <a:ea typeface="Times New Roman" panose="02020603050405020304" pitchFamily="18" charset="0"/>
                          <a:cs typeface="Times New Roman" panose="02020603050405020304" pitchFamily="18" charset="0"/>
                        </a:rPr>
                        <a:t> houding:  handen uit de zakken, nette kleding, zichzelf voorstellen, het publiek aankijken en actieve houding.</a:t>
                      </a:r>
                      <a:endParaRPr lang="nl-NL"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Student 1</a:t>
                      </a:r>
                    </a:p>
                  </a:txBody>
                  <a:tcPr marL="68580" marR="68580" marT="0" marB="0" anchor="ctr">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a:noFill/>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7F7F7F"/>
                      </a:solidFill>
                      <a:prstDash val="solid"/>
                      <a:round/>
                      <a:headEnd type="none" w="med" len="med"/>
                      <a:tailEnd type="none" w="med" len="med"/>
                    </a:lnL>
                    <a:lnR>
                      <a:noFill/>
                    </a:lnR>
                    <a:lnT>
                      <a:noFill/>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2</a:t>
                      </a:r>
                    </a:p>
                  </a:txBody>
                  <a:tcPr marL="68580" marR="68580" marT="0" marB="0" anchor="ctr">
                    <a:lnL>
                      <a:noFill/>
                    </a:lnL>
                    <a:lnR>
                      <a:noFill/>
                    </a:lnR>
                    <a:lnT>
                      <a:noFill/>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4</a:t>
                      </a:r>
                    </a:p>
                  </a:txBody>
                  <a:tcPr marL="68580" marR="68580" marT="0" marB="0" anchor="ctr">
                    <a:lnL>
                      <a:noFill/>
                    </a:lnL>
                    <a:lnR>
                      <a:noFill/>
                    </a:lnR>
                    <a:lnT>
                      <a:noFill/>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6</a:t>
                      </a:r>
                    </a:p>
                  </a:txBody>
                  <a:tcPr marL="68580" marR="68580" marT="0" marB="0" anchor="ctr">
                    <a:lnL>
                      <a:noFill/>
                    </a:lnL>
                    <a:lnR>
                      <a:noFill/>
                    </a:lnR>
                    <a:lnT>
                      <a:noFill/>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8</a:t>
                      </a:r>
                    </a:p>
                  </a:txBody>
                  <a:tcPr marL="68580" marR="68580" marT="0" marB="0" anchor="ctr">
                    <a:lnL>
                      <a:noFill/>
                    </a:lnL>
                    <a:lnR>
                      <a:noFill/>
                    </a:lnR>
                    <a:lnT>
                      <a:noFill/>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10</a:t>
                      </a:r>
                    </a:p>
                  </a:txBody>
                  <a:tcPr marL="68580" marR="6858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148913483"/>
                  </a:ext>
                </a:extLst>
              </a:tr>
              <a:tr h="204119">
                <a:tc vMerge="1">
                  <a:txBody>
                    <a:bodyPr/>
                    <a:lstStyle/>
                    <a:p>
                      <a:endParaRPr lang="nl-NL"/>
                    </a:p>
                  </a:txBody>
                  <a:tcPr/>
                </a:tc>
                <a:tc vMerge="1">
                  <a:txBody>
                    <a:bodyPr/>
                    <a:lstStyle/>
                    <a:p>
                      <a:endParaRPr lang="nl-NL"/>
                    </a:p>
                  </a:txBody>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Student 2</a:t>
                      </a:r>
                    </a:p>
                  </a:txBody>
                  <a:tcPr marL="68580" marR="68580" marT="0" marB="0" anchor="ctr">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7F7F7F"/>
                      </a:solidFill>
                      <a:prstDash val="solid"/>
                      <a:round/>
                      <a:headEnd type="none" w="med" len="med"/>
                      <a:tailEnd type="none" w="med" len="med"/>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2</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4</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6</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8</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10</a:t>
                      </a: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611576584"/>
                  </a:ext>
                </a:extLst>
              </a:tr>
              <a:tr h="215459">
                <a:tc vMerge="1">
                  <a:txBody>
                    <a:bodyPr/>
                    <a:lstStyle/>
                    <a:p>
                      <a:endParaRPr lang="nl-NL"/>
                    </a:p>
                  </a:txBody>
                  <a:tcPr/>
                </a:tc>
                <a:tc vMerge="1">
                  <a:txBody>
                    <a:bodyPr/>
                    <a:lstStyle/>
                    <a:p>
                      <a:endParaRPr lang="nl-NL"/>
                    </a:p>
                  </a:txBody>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Student 3</a:t>
                      </a:r>
                    </a:p>
                  </a:txBody>
                  <a:tcPr marL="68580" marR="68580" marT="0" marB="0" anchor="ctr">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7F7F7F"/>
                      </a:solidFill>
                      <a:prstDash val="solid"/>
                      <a:round/>
                      <a:headEnd type="none" w="med" len="med"/>
                      <a:tailEnd type="none" w="med" len="med"/>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2</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4</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6</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8</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10</a:t>
                      </a: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177486829"/>
                  </a:ext>
                </a:extLst>
              </a:tr>
              <a:tr h="226799">
                <a:tc vMerge="1">
                  <a:txBody>
                    <a:bodyPr/>
                    <a:lstStyle/>
                    <a:p>
                      <a:endParaRPr lang="nl-NL"/>
                    </a:p>
                  </a:txBody>
                  <a:tcPr/>
                </a:tc>
                <a:tc vMerge="1">
                  <a:txBody>
                    <a:bodyPr/>
                    <a:lstStyle/>
                    <a:p>
                      <a:endParaRPr lang="nl-NL"/>
                    </a:p>
                  </a:txBody>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Student 4</a:t>
                      </a:r>
                    </a:p>
                  </a:txBody>
                  <a:tcPr marL="68580" marR="68580" marT="0" marB="0" anchor="ctr">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7F7F7F"/>
                      </a:solidFill>
                      <a:prstDash val="solid"/>
                      <a:round/>
                      <a:headEnd type="none" w="med" len="med"/>
                      <a:tailEnd type="none" w="med" len="med"/>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2</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4</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6</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8</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10</a:t>
                      </a: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933446096"/>
                  </a:ext>
                </a:extLst>
              </a:tr>
              <a:tr h="181439">
                <a:tc vMerge="1">
                  <a:txBody>
                    <a:bodyPr/>
                    <a:lstStyle/>
                    <a:p>
                      <a:endParaRPr lang="nl-NL"/>
                    </a:p>
                  </a:txBody>
                  <a:tcPr/>
                </a:tc>
                <a:tc vMerge="1">
                  <a:txBody>
                    <a:bodyPr/>
                    <a:lstStyle/>
                    <a:p>
                      <a:endParaRPr lang="nl-NL"/>
                    </a:p>
                  </a:txBody>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Student 5</a:t>
                      </a:r>
                    </a:p>
                  </a:txBody>
                  <a:tcPr marL="68580" marR="68580" marT="0" marB="0" anchor="ctr">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a:noFill/>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7F7F7F"/>
                      </a:solidFill>
                      <a:prstDash val="solid"/>
                      <a:round/>
                      <a:headEnd type="none" w="med" len="med"/>
                      <a:tailEnd type="none" w="med" len="med"/>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2</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4</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6</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8</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10</a:t>
                      </a: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733326279"/>
                  </a:ext>
                </a:extLst>
              </a:tr>
              <a:tr h="522393">
                <a:tc vMerge="1">
                  <a:txBody>
                    <a:bodyPr/>
                    <a:lstStyle/>
                    <a:p>
                      <a:endParaRPr lang="nl-NL"/>
                    </a:p>
                  </a:txBody>
                  <a:tcPr/>
                </a:tc>
                <a:tc vMerge="1">
                  <a:txBody>
                    <a:bodyPr/>
                    <a:lstStyle/>
                    <a:p>
                      <a:endParaRPr lang="nl-NL"/>
                    </a:p>
                  </a:txBody>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Student 6</a:t>
                      </a:r>
                    </a:p>
                  </a:txBody>
                  <a:tcPr marL="68580" marR="68580" marT="0" marB="0" anchor="ctr">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0</a:t>
                      </a:r>
                    </a:p>
                  </a:txBody>
                  <a:tcPr marL="68580" marR="68580" marT="0" marB="0" anchor="ctr">
                    <a:lnL w="12700" cap="flat" cmpd="sng" algn="ctr">
                      <a:solidFill>
                        <a:srgbClr val="7F7F7F"/>
                      </a:solidFill>
                      <a:prstDash val="solid"/>
                      <a:round/>
                      <a:headEnd type="none" w="med" len="med"/>
                      <a:tailEnd type="none" w="med" len="med"/>
                    </a:lnL>
                    <a:lnR>
                      <a:noFill/>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2</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4</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6</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8</a:t>
                      </a:r>
                    </a:p>
                  </a:txBody>
                  <a:tcPr marL="68580" marR="68580"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nl-NL" sz="1000">
                          <a:effectLst/>
                          <a:latin typeface="Arial" panose="020B0604020202020204" pitchFamily="34" charset="0"/>
                          <a:ea typeface="Times New Roman" panose="02020603050405020304" pitchFamily="18" charset="0"/>
                          <a:cs typeface="Times New Roman" panose="02020603050405020304" pitchFamily="18" charset="0"/>
                        </a:rPr>
                        <a:t>10</a:t>
                      </a: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9832604"/>
                  </a:ext>
                </a:extLst>
              </a:tr>
              <a:tr h="435454">
                <a:tc>
                  <a:txBody>
                    <a:bodyPr/>
                    <a:lstStyle/>
                    <a:p>
                      <a:pPr algn="ctr"/>
                      <a:r>
                        <a:rPr lang="nl-NL" sz="800" b="1" i="1" cap="all">
                          <a:effectLst/>
                          <a:latin typeface="Arial" panose="020B0604020202020204" pitchFamily="34" charset="0"/>
                          <a:ea typeface="Times New Roman" panose="02020603050405020304" pitchFamily="18" charset="0"/>
                          <a:cs typeface="Times New Roman" panose="02020603050405020304" pitchFamily="18" charset="0"/>
                        </a:rPr>
                        <a:t>Totaal 70 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nl-NL" sz="1000" b="1">
                          <a:effectLst/>
                          <a:latin typeface="Arial" panose="020B0604020202020204" pitchFamily="34" charset="0"/>
                          <a:ea typeface="Times New Roman" panose="02020603050405020304" pitchFamily="18" charset="0"/>
                          <a:cs typeface="Times New Roman" panose="02020603050405020304" pitchFamily="18" charset="0"/>
                        </a:rPr>
                        <a:t>Behaalde aantal </a:t>
                      </a:r>
                      <a:r>
                        <a:rPr lang="nl-NL" sz="1000" b="1" u="sng">
                          <a:effectLst/>
                          <a:latin typeface="Arial" panose="020B0604020202020204" pitchFamily="34" charset="0"/>
                          <a:ea typeface="Times New Roman" panose="02020603050405020304" pitchFamily="18" charset="0"/>
                          <a:cs typeface="Times New Roman" panose="02020603050405020304" pitchFamily="18" charset="0"/>
                        </a:rPr>
                        <a:t>punten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7">
                  <a:txBody>
                    <a:bodyPr/>
                    <a:lstStyle/>
                    <a:p>
                      <a:r>
                        <a:rPr lang="nl-NL" sz="900" b="1" dirty="0">
                          <a:effectLst/>
                          <a:latin typeface="Arial" panose="020B0604020202020204" pitchFamily="34" charset="0"/>
                          <a:ea typeface="Times New Roman" panose="02020603050405020304" pitchFamily="18" charset="0"/>
                          <a:cs typeface="Times New Roman" panose="02020603050405020304" pitchFamily="18" charset="0"/>
                        </a:rPr>
                        <a:t> </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val="3392075922"/>
                  </a:ext>
                </a:extLst>
              </a:tr>
            </a:tbl>
          </a:graphicData>
        </a:graphic>
      </p:graphicFrame>
      <p:sp>
        <p:nvSpPr>
          <p:cNvPr id="3" name="Rechthoek 2">
            <a:extLst>
              <a:ext uri="{FF2B5EF4-FFF2-40B4-BE49-F238E27FC236}">
                <a16:creationId xmlns:a16="http://schemas.microsoft.com/office/drawing/2014/main" id="{11A50B98-8399-54CD-DB40-6F8E7F3A0994}"/>
              </a:ext>
            </a:extLst>
          </p:cNvPr>
          <p:cNvSpPr/>
          <p:nvPr/>
        </p:nvSpPr>
        <p:spPr>
          <a:xfrm>
            <a:off x="1078789" y="659563"/>
            <a:ext cx="7008202" cy="92333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5400" b="1" i="0" u="none" strike="noStrike" kern="1200" cap="none" spc="0" normalizeH="0" baseline="0" noProof="0" dirty="0">
                <a:ln w="22225">
                  <a:solidFill>
                    <a:srgbClr val="ED7D31"/>
                  </a:solidFill>
                  <a:prstDash val="solid"/>
                </a:ln>
                <a:solidFill>
                  <a:srgbClr val="ED7D31">
                    <a:lumMod val="40000"/>
                    <a:lumOff val="60000"/>
                  </a:srgbClr>
                </a:solidFill>
                <a:effectLst/>
                <a:uLnTx/>
                <a:uFillTx/>
                <a:latin typeface="Calibri" panose="020F0502020204030204"/>
                <a:ea typeface="+mn-ea"/>
                <a:cs typeface="+mn-cs"/>
              </a:rPr>
              <a:t>Individuele beoordeling</a:t>
            </a:r>
          </a:p>
        </p:txBody>
      </p:sp>
    </p:spTree>
    <p:extLst>
      <p:ext uri="{BB962C8B-B14F-4D97-AF65-F5344CB8AC3E}">
        <p14:creationId xmlns:p14="http://schemas.microsoft.com/office/powerpoint/2010/main" val="2284010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a:extLst>
              <a:ext uri="{FF2B5EF4-FFF2-40B4-BE49-F238E27FC236}">
                <a16:creationId xmlns:a16="http://schemas.microsoft.com/office/drawing/2014/main" id="{38CEAFAC-B8F0-E8D2-9DF1-248ADE765483}"/>
              </a:ext>
            </a:extLst>
          </p:cNvPr>
          <p:cNvGraphicFramePr>
            <a:graphicFrameLocks noGrp="1"/>
          </p:cNvGraphicFramePr>
          <p:nvPr/>
        </p:nvGraphicFramePr>
        <p:xfrm>
          <a:off x="843718" y="1194045"/>
          <a:ext cx="9791625" cy="4996174"/>
        </p:xfrm>
        <a:graphic>
          <a:graphicData uri="http://schemas.openxmlformats.org/drawingml/2006/table">
            <a:tbl>
              <a:tblPr firstRow="1" firstCol="1" bandRow="1"/>
              <a:tblGrid>
                <a:gridCol w="9791625">
                  <a:extLst>
                    <a:ext uri="{9D8B030D-6E8A-4147-A177-3AD203B41FA5}">
                      <a16:colId xmlns:a16="http://schemas.microsoft.com/office/drawing/2014/main" val="389503535"/>
                    </a:ext>
                  </a:extLst>
                </a:gridCol>
              </a:tblGrid>
              <a:tr h="191822">
                <a:tc>
                  <a:txBody>
                    <a:bodyPr/>
                    <a:lstStyle/>
                    <a:p>
                      <a:r>
                        <a:rPr lang="nl-NL" sz="1000" b="1">
                          <a:effectLst/>
                          <a:latin typeface="Arial" panose="020B0604020202020204" pitchFamily="34" charset="0"/>
                          <a:ea typeface="Times New Roman" panose="02020603050405020304" pitchFamily="18" charset="0"/>
                          <a:cs typeface="Times New Roman" panose="02020603050405020304" pitchFamily="18" charset="0"/>
                        </a:rPr>
                        <a:t>Inventarisatie wensen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De wensen van de opdrachtgever zijn in kaart gebracht.</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5432" marR="45432" marT="0" marB="0">
                    <a:lnL>
                      <a:noFill/>
                    </a:lnL>
                    <a:lnR w="12700" cap="flat" cmpd="sng" algn="ctr">
                      <a:solidFill>
                        <a:srgbClr val="7F7F7F"/>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0786882"/>
                  </a:ext>
                </a:extLst>
              </a:tr>
              <a:tr h="373549">
                <a:tc>
                  <a:txBody>
                    <a:bodyPr/>
                    <a:lstStyle/>
                    <a:p>
                      <a:r>
                        <a:rPr lang="nl-NL" sz="900">
                          <a:effectLst/>
                          <a:latin typeface="Arial" panose="020B0604020202020204" pitchFamily="34" charset="0"/>
                          <a:ea typeface="Times New Roman" panose="02020603050405020304" pitchFamily="18" charset="0"/>
                          <a:cs typeface="Times New Roman" panose="02020603050405020304" pitchFamily="18" charset="0"/>
                        </a:rPr>
                        <a:t> </a:t>
                      </a:r>
                      <a:r>
                        <a:rPr lang="nl-NL" sz="1000" b="1">
                          <a:effectLst/>
                          <a:latin typeface="Arial" panose="020B0604020202020204" pitchFamily="34" charset="0"/>
                          <a:ea typeface="Times New Roman" panose="02020603050405020304" pitchFamily="18" charset="0"/>
                          <a:cs typeface="Times New Roman" panose="02020603050405020304" pitchFamily="18" charset="0"/>
                        </a:rPr>
                        <a:t>Marktonderzoek – opzet</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Er wordt uitgelegd op welke manier het marktonderzoek is opgesteld en uitgevoerd. Deze beschrijving is duidelijk en correct.</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b="1">
                          <a:effectLst/>
                          <a:latin typeface="Arial" panose="020B0604020202020204" pitchFamily="34" charset="0"/>
                          <a:ea typeface="Times New Roman" panose="02020603050405020304" pitchFamily="18" charset="0"/>
                          <a:cs typeface="Times New Roman" panose="02020603050405020304" pitchFamily="18" charset="0"/>
                        </a:rPr>
                        <a:t>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5432" marR="45432" marT="0" marB="0">
                    <a:lnL>
                      <a:noFill/>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5106842"/>
                  </a:ext>
                </a:extLst>
              </a:tr>
              <a:tr h="555275">
                <a:tc>
                  <a:txBody>
                    <a:bodyPr/>
                    <a:lstStyle/>
                    <a:p>
                      <a:r>
                        <a:rPr lang="nl-NL" sz="1000" b="1">
                          <a:effectLst/>
                          <a:latin typeface="Arial" panose="020B0604020202020204" pitchFamily="34" charset="0"/>
                          <a:ea typeface="Times New Roman" panose="02020603050405020304" pitchFamily="18" charset="0"/>
                          <a:cs typeface="Times New Roman" panose="02020603050405020304" pitchFamily="18" charset="0"/>
                        </a:rPr>
                        <a:t>Marktonderzoek – uitkomsten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De uitkomsten van het marktonderzoek worden op een heldere en overtuigende manier gepresenteerd. Hierbij is aandacht voor:</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 Logische uitkomsten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 Visuele/grafische weergave</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 Representatieve uitkomst / betrouwbaarheid</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5432" marR="45432" marT="0" marB="0">
                    <a:lnL>
                      <a:noFill/>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6552542"/>
                  </a:ext>
                </a:extLst>
              </a:tr>
              <a:tr h="737002">
                <a:tc>
                  <a:txBody>
                    <a:bodyPr/>
                    <a:lstStyle/>
                    <a:p>
                      <a:r>
                        <a:rPr lang="nl-NL" sz="1000" b="1">
                          <a:effectLst/>
                          <a:latin typeface="Arial" panose="020B0604020202020204" pitchFamily="34" charset="0"/>
                          <a:ea typeface="Times New Roman" panose="02020603050405020304" pitchFamily="18" charset="0"/>
                          <a:cs typeface="Times New Roman" panose="02020603050405020304" pitchFamily="18" charset="0"/>
                        </a:rPr>
                        <a:t>Marktonderzoek – toepassing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Er wordt op een overtuigende manier uitgelegd op welke manier de uitkomsten van het marktonderzoek in het ontwerp zijn verwerkt. Hierbij is aandacht voor:</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Realistische ideeën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Passende (creatieve) alternatieven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Sluit aan bij de wensen van de klant</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Verrassende elementen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5432" marR="45432" marT="0" marB="0">
                    <a:lnL>
                      <a:noFill/>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53573"/>
                  </a:ext>
                </a:extLst>
              </a:tr>
              <a:tr h="373549">
                <a:tc>
                  <a:txBody>
                    <a:bodyPr/>
                    <a:lstStyle/>
                    <a:p>
                      <a:r>
                        <a:rPr lang="nl-NL" sz="1000" b="1">
                          <a:effectLst/>
                          <a:latin typeface="Arial" panose="020B0604020202020204" pitchFamily="34" charset="0"/>
                          <a:ea typeface="Times New Roman" panose="02020603050405020304" pitchFamily="18" charset="0"/>
                          <a:cs typeface="Times New Roman" panose="02020603050405020304" pitchFamily="18" charset="0"/>
                        </a:rPr>
                        <a:t>Ontwerp - unique selling points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De presentatoren weten hun idee te verkopen door op een overtuigende manier de ‘unique selling point’ van het ontwerp te benoemen en te onderbouwen.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5432" marR="45432" marT="0" marB="0">
                    <a:lnL>
                      <a:noFill/>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613701"/>
                  </a:ext>
                </a:extLst>
              </a:tr>
              <a:tr h="827865">
                <a:tc>
                  <a:txBody>
                    <a:bodyPr/>
                    <a:lstStyle/>
                    <a:p>
                      <a:r>
                        <a:rPr lang="nl-NL" sz="1000" b="1">
                          <a:effectLst/>
                          <a:latin typeface="Arial" panose="020B0604020202020204" pitchFamily="34" charset="0"/>
                          <a:ea typeface="Times New Roman" panose="02020603050405020304" pitchFamily="18" charset="0"/>
                          <a:cs typeface="Times New Roman" panose="02020603050405020304" pitchFamily="18" charset="0"/>
                        </a:rPr>
                        <a:t>Ontwerp – duurzaamheid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Er wordt uitgelegd welke onderdelen uit het ontwerp de </a:t>
                      </a:r>
                      <a:r>
                        <a:rPr lang="nl-NL" sz="900" b="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biodiversiteit</a:t>
                      </a:r>
                      <a:r>
                        <a:rPr lang="nl-NL" sz="900">
                          <a:effectLst/>
                          <a:latin typeface="Arial" panose="020B0604020202020204" pitchFamily="34" charset="0"/>
                          <a:ea typeface="Times New Roman" panose="02020603050405020304" pitchFamily="18" charset="0"/>
                          <a:cs typeface="Times New Roman" panose="02020603050405020304" pitchFamily="18" charset="0"/>
                        </a:rPr>
                        <a:t> stimuleren.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Er wordt uitgelegd welke principes van </a:t>
                      </a:r>
                      <a:r>
                        <a:rPr lang="nl-NL" sz="900" b="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circulaire</a:t>
                      </a:r>
                      <a:r>
                        <a:rPr lang="nl-NL" sz="900">
                          <a:effectLst/>
                          <a:latin typeface="Arial" panose="020B0604020202020204" pitchFamily="34" charset="0"/>
                          <a:ea typeface="Times New Roman" panose="02020603050405020304" pitchFamily="18" charset="0"/>
                          <a:cs typeface="Times New Roman" panose="02020603050405020304" pitchFamily="18" charset="0"/>
                        </a:rPr>
                        <a:t> </a:t>
                      </a:r>
                      <a:r>
                        <a:rPr lang="nl-NL" sz="900" b="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economie</a:t>
                      </a:r>
                      <a:r>
                        <a:rPr lang="nl-NL" sz="900">
                          <a:effectLst/>
                          <a:latin typeface="Arial" panose="020B0604020202020204" pitchFamily="34" charset="0"/>
                          <a:ea typeface="Times New Roman" panose="02020603050405020304" pitchFamily="18" charset="0"/>
                          <a:cs typeface="Times New Roman" panose="02020603050405020304" pitchFamily="18" charset="0"/>
                        </a:rPr>
                        <a:t> in het ontwerp zijn toegepast.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Er wordt uitgelegd welke </a:t>
                      </a:r>
                      <a:r>
                        <a:rPr lang="nl-NL" sz="900" b="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duurzame energie</a:t>
                      </a:r>
                      <a:r>
                        <a:rPr lang="nl-NL" sz="900">
                          <a:effectLst/>
                          <a:latin typeface="Arial" panose="020B0604020202020204" pitchFamily="34" charset="0"/>
                          <a:ea typeface="Times New Roman" panose="02020603050405020304" pitchFamily="18" charset="0"/>
                          <a:cs typeface="Times New Roman" panose="02020603050405020304" pitchFamily="18" charset="0"/>
                        </a:rPr>
                        <a:t> opties/mogelijkheden er binnen een gebied toepasbaar zijn.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Er wordt uitgelegd welke </a:t>
                      </a:r>
                      <a:r>
                        <a:rPr lang="nl-NL" sz="900" b="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effecten</a:t>
                      </a:r>
                      <a:r>
                        <a:rPr lang="nl-NL" sz="900">
                          <a:effectLst/>
                          <a:latin typeface="Arial" panose="020B0604020202020204" pitchFamily="34" charset="0"/>
                          <a:ea typeface="Times New Roman" panose="02020603050405020304" pitchFamily="18" charset="0"/>
                          <a:cs typeface="Times New Roman" panose="02020603050405020304" pitchFamily="18" charset="0"/>
                        </a:rPr>
                        <a:t> de ondernomen acties van de herinrichting hebben op het gebied.</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5432" marR="45432" marT="0" marB="0">
                    <a:lnL>
                      <a:noFill/>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8692079"/>
                  </a:ext>
                </a:extLst>
              </a:tr>
              <a:tr h="737002">
                <a:tc>
                  <a:txBody>
                    <a:bodyPr/>
                    <a:lstStyle/>
                    <a:p>
                      <a:r>
                        <a:rPr lang="nl-NL" sz="1000" b="1">
                          <a:effectLst/>
                          <a:latin typeface="Arial" panose="020B0604020202020204" pitchFamily="34" charset="0"/>
                          <a:ea typeface="Times New Roman" panose="02020603050405020304" pitchFamily="18" charset="0"/>
                          <a:cs typeface="Times New Roman" panose="02020603050405020304" pitchFamily="18" charset="0"/>
                        </a:rPr>
                        <a:t>Ontwerp – toepassing wensen opdrachtgever </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a:effectLst/>
                          <a:latin typeface="Arial" panose="020B0604020202020204" pitchFamily="34" charset="0"/>
                          <a:ea typeface="Times New Roman" panose="02020603050405020304" pitchFamily="18" charset="0"/>
                          <a:cs typeface="Times New Roman" panose="02020603050405020304" pitchFamily="18" charset="0"/>
                        </a:rPr>
                        <a:t>Er wordt op een overtuigende manier uitgelegd op welke manier de wensen van de opdrachtgever terugkomen in het ontwerp. Hierbij is aandacht voor:</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Heldere omschrijving van het ontwerp</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Realistische ideeën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Passende (creatieve) alternatieven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Sluit aan bij de wensen van de klant</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nl-NL" sz="900">
                          <a:effectLst/>
                          <a:latin typeface="Arial" panose="020B0604020202020204" pitchFamily="34" charset="0"/>
                          <a:ea typeface="Times New Roman" panose="02020603050405020304" pitchFamily="18" charset="0"/>
                          <a:cs typeface="Times New Roman" panose="02020603050405020304" pitchFamily="18" charset="0"/>
                        </a:rPr>
                        <a:t>Verschillende belangen</a:t>
                      </a:r>
                      <a:endParaRPr lang="nl-NL"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5432" marR="45432" marT="0" marB="0">
                    <a:lnL>
                      <a:noFill/>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5608803"/>
                  </a:ext>
                </a:extLst>
              </a:tr>
              <a:tr h="555275">
                <a:tc>
                  <a:txBody>
                    <a:bodyPr/>
                    <a:lstStyle/>
                    <a:p>
                      <a:r>
                        <a:rPr lang="nl-NL" sz="1000" b="1" dirty="0">
                          <a:effectLst/>
                          <a:latin typeface="Arial" panose="020B0604020202020204" pitchFamily="34" charset="0"/>
                          <a:ea typeface="Times New Roman" panose="02020603050405020304" pitchFamily="18" charset="0"/>
                          <a:cs typeface="Times New Roman" panose="02020603050405020304" pitchFamily="18" charset="0"/>
                        </a:rPr>
                        <a:t>Presentatie vorm en inhoud</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dirty="0">
                          <a:effectLst/>
                          <a:latin typeface="Arial" panose="020B0604020202020204" pitchFamily="34" charset="0"/>
                          <a:ea typeface="Times New Roman" panose="02020603050405020304" pitchFamily="18" charset="0"/>
                          <a:cs typeface="Times New Roman" panose="02020603050405020304" pitchFamily="18" charset="0"/>
                        </a:rPr>
                        <a:t>De presentatie is verrassend en passend bij de opdracht en de opdrachtgever.</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dirty="0">
                          <a:effectLst/>
                          <a:latin typeface="Arial" panose="020B0604020202020204" pitchFamily="34" charset="0"/>
                          <a:ea typeface="Times New Roman" panose="02020603050405020304" pitchFamily="18" charset="0"/>
                          <a:cs typeface="Times New Roman" panose="02020603050405020304" pitchFamily="18" charset="0"/>
                        </a:rPr>
                        <a:t> </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p>
                      <a:r>
                        <a:rPr lang="nl-NL" sz="900" i="1" dirty="0">
                          <a:effectLst/>
                          <a:latin typeface="Arial" panose="020B0604020202020204" pitchFamily="34" charset="0"/>
                          <a:ea typeface="Times New Roman" panose="02020603050405020304" pitchFamily="18" charset="0"/>
                          <a:cs typeface="Times New Roman" panose="02020603050405020304" pitchFamily="18" charset="0"/>
                        </a:rPr>
                        <a:t>Verrassend en passend: een goede werkvorm, sluit aan bij de doelgroep, de juiste media, durft te onderscheiden en op te vallen.</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5432" marR="45432" marT="0" marB="0">
                    <a:lnL>
                      <a:noFill/>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9979690"/>
                  </a:ext>
                </a:extLst>
              </a:tr>
            </a:tbl>
          </a:graphicData>
        </a:graphic>
      </p:graphicFrame>
      <p:sp>
        <p:nvSpPr>
          <p:cNvPr id="3" name="Ovaal 2">
            <a:extLst>
              <a:ext uri="{FF2B5EF4-FFF2-40B4-BE49-F238E27FC236}">
                <a16:creationId xmlns:a16="http://schemas.microsoft.com/office/drawing/2014/main" id="{8AD7F14B-22A9-2DF5-6A92-48443AB916D8}"/>
              </a:ext>
            </a:extLst>
          </p:cNvPr>
          <p:cNvSpPr/>
          <p:nvPr/>
        </p:nvSpPr>
        <p:spPr>
          <a:xfrm>
            <a:off x="0" y="5355770"/>
            <a:ext cx="9395435" cy="1084267"/>
          </a:xfrm>
          <a:prstGeom prst="ellipse">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7047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a:extLst>
              <a:ext uri="{FF2B5EF4-FFF2-40B4-BE49-F238E27FC236}">
                <a16:creationId xmlns:a16="http://schemas.microsoft.com/office/drawing/2014/main" id="{3C1F58D8-AD89-93D5-8918-7A8475073230}"/>
              </a:ext>
            </a:extLst>
          </p:cNvPr>
          <p:cNvGraphicFramePr>
            <a:graphicFrameLocks noGrp="1"/>
          </p:cNvGraphicFramePr>
          <p:nvPr/>
        </p:nvGraphicFramePr>
        <p:xfrm>
          <a:off x="1141005" y="1024177"/>
          <a:ext cx="3895725" cy="3515165"/>
        </p:xfrm>
        <a:graphic>
          <a:graphicData uri="http://schemas.openxmlformats.org/drawingml/2006/table">
            <a:tbl>
              <a:tblPr firstRow="1" firstCol="1" bandRow="1">
                <a:tableStyleId>{5C22544A-7EE6-4342-B048-85BDC9FD1C3A}</a:tableStyleId>
              </a:tblPr>
              <a:tblGrid>
                <a:gridCol w="3895725">
                  <a:extLst>
                    <a:ext uri="{9D8B030D-6E8A-4147-A177-3AD203B41FA5}">
                      <a16:colId xmlns:a16="http://schemas.microsoft.com/office/drawing/2014/main" val="676927434"/>
                    </a:ext>
                  </a:extLst>
                </a:gridCol>
              </a:tblGrid>
              <a:tr h="3515165">
                <a:tc>
                  <a:txBody>
                    <a:bodyPr/>
                    <a:lstStyle/>
                    <a:p>
                      <a:r>
                        <a:rPr lang="nl-NL" sz="2400" dirty="0">
                          <a:effectLst/>
                        </a:rPr>
                        <a:t>Presentatie vorm en inhoud</a:t>
                      </a:r>
                    </a:p>
                    <a:p>
                      <a:r>
                        <a:rPr lang="nl-NL" sz="2000" dirty="0">
                          <a:effectLst/>
                        </a:rPr>
                        <a:t>De presentatie is verrassend en passend bij de opdracht en de opdrachtgever.</a:t>
                      </a:r>
                      <a:endParaRPr lang="nl-NL" sz="2400" dirty="0">
                        <a:effectLst/>
                      </a:endParaRPr>
                    </a:p>
                    <a:p>
                      <a:r>
                        <a:rPr lang="nl-NL" sz="2000" dirty="0">
                          <a:effectLst/>
                        </a:rPr>
                        <a:t> </a:t>
                      </a:r>
                      <a:endParaRPr lang="nl-NL" sz="2400" dirty="0">
                        <a:effectLst/>
                      </a:endParaRPr>
                    </a:p>
                    <a:p>
                      <a:r>
                        <a:rPr lang="nl-NL" sz="2000" dirty="0">
                          <a:effectLst/>
                        </a:rPr>
                        <a:t>Verrassend en passend: een goede werkvorm, sluit aan bij de doelgroep, de juiste media, durft te onderscheiden en op te vallen.</a:t>
                      </a:r>
                      <a:endParaRPr lang="nl-NL"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2"/>
                    </a:solidFill>
                  </a:tcPr>
                </a:tc>
                <a:extLst>
                  <a:ext uri="{0D108BD9-81ED-4DB2-BD59-A6C34878D82A}">
                    <a16:rowId xmlns:a16="http://schemas.microsoft.com/office/drawing/2014/main" val="1425635209"/>
                  </a:ext>
                </a:extLst>
              </a:tr>
            </a:tbl>
          </a:graphicData>
        </a:graphic>
      </p:graphicFrame>
      <p:sp>
        <p:nvSpPr>
          <p:cNvPr id="3" name="Tekstvak 2">
            <a:extLst>
              <a:ext uri="{FF2B5EF4-FFF2-40B4-BE49-F238E27FC236}">
                <a16:creationId xmlns:a16="http://schemas.microsoft.com/office/drawing/2014/main" id="{A2439166-51E0-AF9D-49D4-F303DBAA0F92}"/>
              </a:ext>
            </a:extLst>
          </p:cNvPr>
          <p:cNvSpPr txBox="1"/>
          <p:nvPr/>
        </p:nvSpPr>
        <p:spPr>
          <a:xfrm>
            <a:off x="6096000" y="910065"/>
            <a:ext cx="5306549" cy="2246769"/>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Richt een mooie tentoonstelling in.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Gebruik materialen, legenda en beeld zodat bezoekers een goed beeld te geven.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Heb je een creatieve werkvorm die je ontwerp ondersteunt of bv. een 3D tool: fantastisch! </a:t>
            </a:r>
          </a:p>
        </p:txBody>
      </p:sp>
      <p:sp>
        <p:nvSpPr>
          <p:cNvPr id="4" name="Tekstvak 3">
            <a:extLst>
              <a:ext uri="{FF2B5EF4-FFF2-40B4-BE49-F238E27FC236}">
                <a16:creationId xmlns:a16="http://schemas.microsoft.com/office/drawing/2014/main" id="{9DD65944-A812-7859-8118-DF8A104516B6}"/>
              </a:ext>
            </a:extLst>
          </p:cNvPr>
          <p:cNvSpPr txBox="1"/>
          <p:nvPr/>
        </p:nvSpPr>
        <p:spPr>
          <a:xfrm>
            <a:off x="6096000" y="5155746"/>
            <a:ext cx="4639561" cy="1323439"/>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De presentatie kun je doen met behulp van een </a:t>
            </a:r>
            <a:r>
              <a:rPr kumimoji="0" lang="nl-NL" sz="2000" b="0" i="0" u="none" strike="noStrike" kern="1200" cap="none" spc="0" normalizeH="0" baseline="0" noProof="0" dirty="0" err="1">
                <a:ln>
                  <a:noFill/>
                </a:ln>
                <a:solidFill>
                  <a:prstClr val="black"/>
                </a:solidFill>
                <a:effectLst/>
                <a:uLnTx/>
                <a:uFillTx/>
                <a:latin typeface="Calibri" panose="020F0502020204030204"/>
                <a:ea typeface="+mn-ea"/>
                <a:cs typeface="+mn-cs"/>
              </a:rPr>
              <a:t>Powerpoint</a:t>
            </a: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nl-NL" sz="2000" b="0" i="0" u="none" strike="noStrike" kern="1200" cap="none" spc="0" normalizeH="0" baseline="0" noProof="0" dirty="0" err="1">
                <a:ln>
                  <a:noFill/>
                </a:ln>
                <a:solidFill>
                  <a:prstClr val="black"/>
                </a:solidFill>
                <a:effectLst/>
                <a:uLnTx/>
                <a:uFillTx/>
                <a:latin typeface="Calibri" panose="020F0502020204030204"/>
                <a:ea typeface="+mn-ea"/>
                <a:cs typeface="+mn-cs"/>
              </a:rPr>
              <a:t>Prezie</a:t>
            </a: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 een info- </a:t>
            </a:r>
            <a:r>
              <a:rPr kumimoji="0" lang="nl-NL" sz="2000" b="0" i="0" u="none" strike="noStrike" kern="1200" cap="none" spc="0" normalizeH="0" baseline="0" noProof="0" dirty="0" err="1">
                <a:ln>
                  <a:noFill/>
                </a:ln>
                <a:solidFill>
                  <a:prstClr val="black"/>
                </a:solidFill>
                <a:effectLst/>
                <a:uLnTx/>
                <a:uFillTx/>
                <a:latin typeface="Calibri" panose="020F0502020204030204"/>
                <a:ea typeface="+mn-ea"/>
                <a:cs typeface="+mn-cs"/>
              </a:rPr>
              <a:t>graphic</a:t>
            </a: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 via </a:t>
            </a:r>
            <a:r>
              <a:rPr kumimoji="0" lang="nl-NL" sz="2000" b="0" i="0" u="none" strike="noStrike" kern="1200" cap="none" spc="0" normalizeH="0" baseline="0" noProof="0" dirty="0" err="1">
                <a:ln>
                  <a:noFill/>
                </a:ln>
                <a:solidFill>
                  <a:prstClr val="black"/>
                </a:solidFill>
                <a:effectLst/>
                <a:uLnTx/>
                <a:uFillTx/>
                <a:latin typeface="Calibri" panose="020F0502020204030204"/>
                <a:ea typeface="+mn-ea"/>
                <a:cs typeface="+mn-cs"/>
              </a:rPr>
              <a:t>Canva</a:t>
            </a: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050" name="Picture 2" descr="Presenteren doe je zo... - Continu Kantoor">
            <a:extLst>
              <a:ext uri="{FF2B5EF4-FFF2-40B4-BE49-F238E27FC236}">
                <a16:creationId xmlns:a16="http://schemas.microsoft.com/office/drawing/2014/main" id="{9AC90A24-3451-2216-783C-D4DF9E4F90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1006" y="5155746"/>
            <a:ext cx="3895725" cy="1162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485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DF5B3B-138C-893F-F4D2-A5E5E3EC61F7}"/>
              </a:ext>
            </a:extLst>
          </p:cNvPr>
          <p:cNvSpPr>
            <a:spLocks noGrp="1"/>
          </p:cNvSpPr>
          <p:nvPr>
            <p:ph type="title"/>
          </p:nvPr>
        </p:nvSpPr>
        <p:spPr/>
        <p:txBody>
          <a:bodyPr/>
          <a:lstStyle/>
          <a:p>
            <a:r>
              <a:rPr lang="nl-NL" dirty="0"/>
              <a:t>Opbouw presentatie:</a:t>
            </a:r>
          </a:p>
        </p:txBody>
      </p:sp>
      <p:sp>
        <p:nvSpPr>
          <p:cNvPr id="4" name="Tekstvak 3">
            <a:extLst>
              <a:ext uri="{FF2B5EF4-FFF2-40B4-BE49-F238E27FC236}">
                <a16:creationId xmlns:a16="http://schemas.microsoft.com/office/drawing/2014/main" id="{ABC88979-617A-8362-BC9B-4C77599A1D17}"/>
              </a:ext>
            </a:extLst>
          </p:cNvPr>
          <p:cNvSpPr txBox="1"/>
          <p:nvPr/>
        </p:nvSpPr>
        <p:spPr>
          <a:xfrm>
            <a:off x="424657" y="1690688"/>
            <a:ext cx="9143114" cy="286232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1" i="0" u="none" strike="noStrike" kern="1200" cap="none" spc="0" normalizeH="0" baseline="0" noProof="0" dirty="0">
                <a:ln>
                  <a:noFill/>
                </a:ln>
                <a:solidFill>
                  <a:srgbClr val="ED7D31"/>
                </a:solidFill>
                <a:effectLst/>
                <a:uLnTx/>
                <a:uFillTx/>
                <a:latin typeface="Calibri" panose="020F0502020204030204"/>
                <a:ea typeface="+mn-ea"/>
                <a:cs typeface="+mn-cs"/>
              </a:rPr>
              <a:t>Voor je start met het maken een presentatie</a:t>
            </a: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Wat is het doel van je presentatie?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Wat is de beginsituatie van je doelgroep: wat weten ze al? Waar begin je te vertellen? </a:t>
            </a:r>
            <a:endParaRPr lang="nl-NL" sz="2000" dirty="0">
              <a:solidFill>
                <a:prstClr val="black"/>
              </a:solidFill>
              <a:latin typeface="Calibri" panose="020F0502020204030204"/>
            </a:endParaRPr>
          </a:p>
          <a:p>
            <a:pPr>
              <a:defRPr/>
            </a:pPr>
            <a:r>
              <a:rPr kumimoji="0" lang="nl-NL" sz="2000" b="1" i="0" u="none" strike="noStrike" kern="1200" cap="none" spc="0" normalizeH="0" baseline="0" noProof="0" dirty="0">
                <a:ln>
                  <a:noFill/>
                </a:ln>
                <a:solidFill>
                  <a:srgbClr val="ED7D31"/>
                </a:solidFill>
                <a:effectLst/>
                <a:uLnTx/>
                <a:uFillTx/>
                <a:latin typeface="Calibri" panose="020F0502020204030204"/>
                <a:ea typeface="+mn-ea"/>
                <a:cs typeface="+mn-cs"/>
              </a:rPr>
              <a:t>Focus dan op</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Inhoud van de presentatie</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Vorm van de presentatie </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De hulpmiddelen die je nodig hebt</a:t>
            </a:r>
          </a:p>
          <a:p>
            <a:pPr marL="800100" marR="0" lvl="1" indent="-342900" algn="l" defTabSz="914400" rtl="0" eaLnBrk="1" fontAlgn="auto" latinLnBrk="0" hangingPunct="1">
              <a:lnSpc>
                <a:spcPct val="100000"/>
              </a:lnSpc>
              <a:spcBef>
                <a:spcPts val="0"/>
              </a:spcBef>
              <a:spcAft>
                <a:spcPts val="0"/>
              </a:spcAft>
              <a:buClrTx/>
              <a:buSzTx/>
              <a:buFontTx/>
              <a:buChar char="-"/>
              <a:tabLst/>
              <a:defRPr/>
            </a:pPr>
            <a:endPar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5" name="Afbeelding 4">
            <a:extLst>
              <a:ext uri="{FF2B5EF4-FFF2-40B4-BE49-F238E27FC236}">
                <a16:creationId xmlns:a16="http://schemas.microsoft.com/office/drawing/2014/main" id="{A81F7C8F-96F8-1604-A050-560C71249934}"/>
              </a:ext>
            </a:extLst>
          </p:cNvPr>
          <p:cNvPicPr>
            <a:picLocks noChangeAspect="1"/>
          </p:cNvPicPr>
          <p:nvPr/>
        </p:nvPicPr>
        <p:blipFill>
          <a:blip r:embed="rId2"/>
          <a:stretch>
            <a:fillRect/>
          </a:stretch>
        </p:blipFill>
        <p:spPr>
          <a:xfrm>
            <a:off x="8926285" y="2980221"/>
            <a:ext cx="2841058" cy="3512654"/>
          </a:xfrm>
          <a:prstGeom prst="rect">
            <a:avLst/>
          </a:prstGeom>
        </p:spPr>
      </p:pic>
    </p:spTree>
    <p:extLst>
      <p:ext uri="{BB962C8B-B14F-4D97-AF65-F5344CB8AC3E}">
        <p14:creationId xmlns:p14="http://schemas.microsoft.com/office/powerpoint/2010/main" val="1152043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5E3FA8-466B-445B-69BD-3D499F398561}"/>
              </a:ext>
            </a:extLst>
          </p:cNvPr>
          <p:cNvSpPr>
            <a:spLocks noGrp="1"/>
          </p:cNvSpPr>
          <p:nvPr>
            <p:ph type="title"/>
          </p:nvPr>
        </p:nvSpPr>
        <p:spPr/>
        <p:txBody>
          <a:bodyPr/>
          <a:lstStyle/>
          <a:p>
            <a:r>
              <a:rPr lang="nl-NL" dirty="0"/>
              <a:t>Presenteren valt te leren!</a:t>
            </a:r>
          </a:p>
        </p:txBody>
      </p:sp>
      <p:sp>
        <p:nvSpPr>
          <p:cNvPr id="4" name="Tekstvak 3">
            <a:extLst>
              <a:ext uri="{FF2B5EF4-FFF2-40B4-BE49-F238E27FC236}">
                <a16:creationId xmlns:a16="http://schemas.microsoft.com/office/drawing/2014/main" id="{2CBBA9C9-9079-6070-5792-70D1C07A5F2F}"/>
              </a:ext>
            </a:extLst>
          </p:cNvPr>
          <p:cNvSpPr txBox="1"/>
          <p:nvPr/>
        </p:nvSpPr>
        <p:spPr>
          <a:xfrm>
            <a:off x="838200" y="1694090"/>
            <a:ext cx="9415257" cy="329320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ED7D31"/>
                </a:solidFill>
                <a:effectLst/>
                <a:uLnTx/>
                <a:uFillTx/>
                <a:latin typeface="Calibri" panose="020F0502020204030204"/>
                <a:ea typeface="+mn-ea"/>
                <a:cs typeface="+mn-cs"/>
              </a:rPr>
              <a:t>Vorm en performance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prstClr val="black"/>
                </a:solidFill>
                <a:effectLst/>
                <a:uLnTx/>
                <a:uFillTx/>
                <a:latin typeface="Calibri" panose="020F0502020204030204"/>
                <a:ea typeface="+mn-ea"/>
                <a:cs typeface="+mn-cs"/>
              </a:rPr>
              <a:t>De werking van je presentatie wordt voor een groot deel bepaald door de manier waarop je zelf het verhaal brengt. Gebruik je PowerPoint of juist een hele andere creatieve manier als bijvoorbeeld </a:t>
            </a:r>
            <a:r>
              <a:rPr kumimoji="0" lang="nl-NL" sz="1800" b="0" i="0" u="none" strike="noStrike" kern="1200" cap="none" spc="0" normalizeH="0" baseline="0" noProof="0" dirty="0" err="1">
                <a:ln>
                  <a:noFill/>
                </a:ln>
                <a:solidFill>
                  <a:prstClr val="black"/>
                </a:solidFill>
                <a:effectLst/>
                <a:uLnTx/>
                <a:uFillTx/>
                <a:latin typeface="Calibri" panose="020F0502020204030204"/>
                <a:ea typeface="+mn-ea"/>
                <a:cs typeface="+mn-cs"/>
              </a:rPr>
              <a:t>mindmappen</a:t>
            </a:r>
            <a:r>
              <a:rPr kumimoji="0" lang="nl-NL" sz="18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prstClr val="black"/>
                </a:solidFill>
                <a:effectLst/>
                <a:uLnTx/>
                <a:uFillTx/>
                <a:latin typeface="Calibri" panose="020F0502020204030204"/>
                <a:ea typeface="+mn-ea"/>
                <a:cs typeface="+mn-cs"/>
              </a:rPr>
              <a:t>In het geval van PowerPoint: hoe zijn de sheets opgesteld? Voorkom in ieder geval te veel tekst op één sheet en zorg ervoor dat je niet teveel sheets in beperkte tijd wilt behandelen.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prstClr val="black"/>
                </a:solidFill>
                <a:effectLst/>
                <a:uLnTx/>
                <a:uFillTx/>
                <a:latin typeface="Calibri" panose="020F0502020204030204"/>
                <a:ea typeface="+mn-ea"/>
                <a:cs typeface="+mn-cs"/>
              </a:rPr>
              <a:t>Je presentatie wordt sterk bepaald door je houding en lichaamstaal. Wat straal je uit? Je non-verbale communicatie spreekt veelal boekdelen! Door je hier bewust van te zijn en hier extra op te letten kun je de kracht van je presentatie vergroten.</a:t>
            </a:r>
          </a:p>
        </p:txBody>
      </p:sp>
    </p:spTree>
    <p:extLst>
      <p:ext uri="{BB962C8B-B14F-4D97-AF65-F5344CB8AC3E}">
        <p14:creationId xmlns:p14="http://schemas.microsoft.com/office/powerpoint/2010/main" val="209626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5197F5-F5DD-2FD5-A450-9C70EB180648}"/>
              </a:ext>
            </a:extLst>
          </p:cNvPr>
          <p:cNvSpPr>
            <a:spLocks noGrp="1"/>
          </p:cNvSpPr>
          <p:nvPr>
            <p:ph type="title"/>
          </p:nvPr>
        </p:nvSpPr>
        <p:spPr>
          <a:xfrm>
            <a:off x="595992" y="347997"/>
            <a:ext cx="10515600" cy="1325563"/>
          </a:xfrm>
        </p:spPr>
        <p:txBody>
          <a:bodyPr/>
          <a:lstStyle/>
          <a:p>
            <a:r>
              <a:rPr lang="nl-NL" dirty="0"/>
              <a:t>Check: </a:t>
            </a:r>
          </a:p>
        </p:txBody>
      </p:sp>
      <p:sp>
        <p:nvSpPr>
          <p:cNvPr id="4" name="Tekstvak 3">
            <a:extLst>
              <a:ext uri="{FF2B5EF4-FFF2-40B4-BE49-F238E27FC236}">
                <a16:creationId xmlns:a16="http://schemas.microsoft.com/office/drawing/2014/main" id="{9F5A3F57-FA57-8F3E-58D3-ADC0222851DF}"/>
              </a:ext>
            </a:extLst>
          </p:cNvPr>
          <p:cNvSpPr txBox="1"/>
          <p:nvPr/>
        </p:nvSpPr>
        <p:spPr>
          <a:xfrm>
            <a:off x="2001200" y="1517318"/>
            <a:ext cx="6097772" cy="5847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3200" b="0" i="0" u="none" strike="noStrike" kern="1200" cap="none" spc="0" normalizeH="0" baseline="0" noProof="0" dirty="0">
                <a:ln>
                  <a:noFill/>
                </a:ln>
                <a:solidFill>
                  <a:srgbClr val="2B323A"/>
                </a:solidFill>
                <a:effectLst/>
                <a:uLnTx/>
                <a:uFillTx/>
                <a:latin typeface="Larken"/>
                <a:ea typeface="+mn-ea"/>
                <a:cs typeface="+mn-cs"/>
              </a:rPr>
              <a:t>Kort en krachtig</a:t>
            </a:r>
          </a:p>
        </p:txBody>
      </p:sp>
      <p:sp>
        <p:nvSpPr>
          <p:cNvPr id="6" name="Tekstvak 5">
            <a:extLst>
              <a:ext uri="{FF2B5EF4-FFF2-40B4-BE49-F238E27FC236}">
                <a16:creationId xmlns:a16="http://schemas.microsoft.com/office/drawing/2014/main" id="{055E428D-7800-4D91-B3BC-0C2588DE99E5}"/>
              </a:ext>
            </a:extLst>
          </p:cNvPr>
          <p:cNvSpPr txBox="1"/>
          <p:nvPr/>
        </p:nvSpPr>
        <p:spPr>
          <a:xfrm>
            <a:off x="1181099" y="2352898"/>
            <a:ext cx="6096000"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4472C4"/>
                </a:solidFill>
                <a:effectLst/>
                <a:uLnTx/>
                <a:uFillTx/>
                <a:latin typeface="Malgun Gothic" panose="020B0503020000020004" pitchFamily="34" charset="-127"/>
                <a:ea typeface="Malgun Gothic" panose="020B0503020000020004" pitchFamily="34" charset="-127"/>
                <a:cs typeface="+mn-cs"/>
              </a:rPr>
              <a:t>Persoonlijke overtuiging en zekerheid</a:t>
            </a:r>
          </a:p>
        </p:txBody>
      </p:sp>
      <p:sp>
        <p:nvSpPr>
          <p:cNvPr id="8" name="Tekstvak 7">
            <a:extLst>
              <a:ext uri="{FF2B5EF4-FFF2-40B4-BE49-F238E27FC236}">
                <a16:creationId xmlns:a16="http://schemas.microsoft.com/office/drawing/2014/main" id="{C8253491-E0CB-1E16-C712-9DA9A08A27A7}"/>
              </a:ext>
            </a:extLst>
          </p:cNvPr>
          <p:cNvSpPr txBox="1"/>
          <p:nvPr/>
        </p:nvSpPr>
        <p:spPr>
          <a:xfrm>
            <a:off x="3789115" y="2979305"/>
            <a:ext cx="6096000"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3600" b="1" i="0" u="none" strike="noStrike" kern="1200" cap="none" spc="0" normalizeH="0" baseline="0" noProof="0" dirty="0">
                <a:ln>
                  <a:noFill/>
                </a:ln>
                <a:solidFill>
                  <a:srgbClr val="92D050"/>
                </a:solidFill>
                <a:effectLst/>
                <a:uLnTx/>
                <a:uFillTx/>
                <a:latin typeface="MV Boli" panose="02000500030200090000" pitchFamily="2" charset="0"/>
                <a:ea typeface="+mn-ea"/>
                <a:cs typeface="MV Boli" panose="02000500030200090000" pitchFamily="2" charset="0"/>
              </a:rPr>
              <a:t>Betrek je publiek!</a:t>
            </a:r>
          </a:p>
        </p:txBody>
      </p:sp>
      <p:sp>
        <p:nvSpPr>
          <p:cNvPr id="10" name="Tekstvak 9">
            <a:extLst>
              <a:ext uri="{FF2B5EF4-FFF2-40B4-BE49-F238E27FC236}">
                <a16:creationId xmlns:a16="http://schemas.microsoft.com/office/drawing/2014/main" id="{6D8915D3-98E4-D47D-7C03-947C60CC522B}"/>
              </a:ext>
            </a:extLst>
          </p:cNvPr>
          <p:cNvSpPr txBox="1"/>
          <p:nvPr/>
        </p:nvSpPr>
        <p:spPr>
          <a:xfrm>
            <a:off x="1035029" y="3780014"/>
            <a:ext cx="6096000"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3600" b="1" i="0" u="none" strike="noStrike" kern="1200" cap="none" spc="0" normalizeH="0" baseline="0" noProof="0" dirty="0">
                <a:ln>
                  <a:noFill/>
                </a:ln>
                <a:solidFill>
                  <a:srgbClr val="7030A0"/>
                </a:solidFill>
                <a:effectLst/>
                <a:uLnTx/>
                <a:uFillTx/>
                <a:latin typeface="Papyrus" panose="03070502060502030205" pitchFamily="66" charset="0"/>
                <a:ea typeface="+mn-ea"/>
                <a:cs typeface="+mn-cs"/>
              </a:rPr>
              <a:t>Lichaamstaal</a:t>
            </a:r>
          </a:p>
        </p:txBody>
      </p:sp>
      <p:sp>
        <p:nvSpPr>
          <p:cNvPr id="12" name="Tekstvak 11">
            <a:extLst>
              <a:ext uri="{FF2B5EF4-FFF2-40B4-BE49-F238E27FC236}">
                <a16:creationId xmlns:a16="http://schemas.microsoft.com/office/drawing/2014/main" id="{DE2C0202-0380-B8B0-739E-D73A3E363AB7}"/>
              </a:ext>
            </a:extLst>
          </p:cNvPr>
          <p:cNvSpPr txBox="1"/>
          <p:nvPr/>
        </p:nvSpPr>
        <p:spPr>
          <a:xfrm>
            <a:off x="1080407" y="4755907"/>
            <a:ext cx="10031185" cy="5847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3200" b="1" i="0" u="none" strike="noStrike" kern="1200" cap="none" spc="0" normalizeH="0" baseline="0" noProof="0" dirty="0">
                <a:ln>
                  <a:noFill/>
                </a:ln>
                <a:solidFill>
                  <a:srgbClr val="FFC000"/>
                </a:solidFill>
                <a:effectLst/>
                <a:uLnTx/>
                <a:uFillTx/>
                <a:latin typeface="Larken"/>
                <a:ea typeface="+mn-ea"/>
                <a:cs typeface="+mn-cs"/>
              </a:rPr>
              <a:t>Weg met PowerPoint presentaties… zoek alternatieven!</a:t>
            </a:r>
          </a:p>
        </p:txBody>
      </p:sp>
      <p:sp>
        <p:nvSpPr>
          <p:cNvPr id="14" name="Tekstvak 13">
            <a:extLst>
              <a:ext uri="{FF2B5EF4-FFF2-40B4-BE49-F238E27FC236}">
                <a16:creationId xmlns:a16="http://schemas.microsoft.com/office/drawing/2014/main" id="{CC80FC90-B8D5-AB72-2295-2664B6860538}"/>
              </a:ext>
            </a:extLst>
          </p:cNvPr>
          <p:cNvSpPr txBox="1"/>
          <p:nvPr/>
        </p:nvSpPr>
        <p:spPr>
          <a:xfrm>
            <a:off x="8343899" y="1525868"/>
            <a:ext cx="2100943" cy="646331"/>
          </a:xfrm>
          <a:prstGeom prst="rect">
            <a:avLst/>
          </a:prstGeom>
          <a:solidFill>
            <a:schemeClr val="accent2"/>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3600" b="0" i="0" u="none" strike="noStrike" kern="1200" cap="none" spc="0" normalizeH="0" baseline="0" noProof="0" dirty="0">
                <a:ln>
                  <a:noFill/>
                </a:ln>
                <a:solidFill>
                  <a:srgbClr val="2B323A"/>
                </a:solidFill>
                <a:effectLst/>
                <a:uLnTx/>
                <a:uFillTx/>
                <a:latin typeface="Kristen ITC" panose="03050502040202030202" pitchFamily="66" charset="0"/>
                <a:ea typeface="+mn-ea"/>
                <a:cs typeface="+mn-cs"/>
              </a:rPr>
              <a:t>Variatie</a:t>
            </a:r>
          </a:p>
        </p:txBody>
      </p:sp>
      <p:sp>
        <p:nvSpPr>
          <p:cNvPr id="16" name="Tekstvak 15">
            <a:extLst>
              <a:ext uri="{FF2B5EF4-FFF2-40B4-BE49-F238E27FC236}">
                <a16:creationId xmlns:a16="http://schemas.microsoft.com/office/drawing/2014/main" id="{D31B1BAE-3DDE-D633-DF28-816172B0B2EB}"/>
              </a:ext>
            </a:extLst>
          </p:cNvPr>
          <p:cNvSpPr txBox="1"/>
          <p:nvPr/>
        </p:nvSpPr>
        <p:spPr>
          <a:xfrm>
            <a:off x="947058" y="6017558"/>
            <a:ext cx="10406742"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prstClr val="black"/>
                </a:solidFill>
                <a:effectLst/>
                <a:uLnTx/>
                <a:uFillTx/>
                <a:latin typeface="Calibri" panose="020F0502020204030204"/>
                <a:ea typeface="+mn-ea"/>
                <a:cs typeface="+mn-cs"/>
              </a:rPr>
              <a:t>Meer weten: https://www.managementsite.nl/kennisbank/kb-persoonlijke-effectiviteit/presentatie</a:t>
            </a:r>
          </a:p>
        </p:txBody>
      </p:sp>
    </p:spTree>
    <p:extLst>
      <p:ext uri="{BB962C8B-B14F-4D97-AF65-F5344CB8AC3E}">
        <p14:creationId xmlns:p14="http://schemas.microsoft.com/office/powerpoint/2010/main" val="2556149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ircle(in)">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6" presetClass="entr" presetSubtype="0"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wipe(down)">
                                      <p:cBhvr>
                                        <p:cTn id="26" dur="580">
                                          <p:stCondLst>
                                            <p:cond delay="0"/>
                                          </p:stCondLst>
                                        </p:cTn>
                                        <p:tgtEl>
                                          <p:spTgt spid="12"/>
                                        </p:tgtEl>
                                      </p:cBhvr>
                                    </p:animEffect>
                                    <p:anim calcmode="lin" valueType="num">
                                      <p:cBhvr>
                                        <p:cTn id="27"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32" dur="26">
                                          <p:stCondLst>
                                            <p:cond delay="650"/>
                                          </p:stCondLst>
                                        </p:cTn>
                                        <p:tgtEl>
                                          <p:spTgt spid="12"/>
                                        </p:tgtEl>
                                      </p:cBhvr>
                                      <p:to x="100000" y="60000"/>
                                    </p:animScale>
                                    <p:animScale>
                                      <p:cBhvr>
                                        <p:cTn id="33" dur="166" decel="50000">
                                          <p:stCondLst>
                                            <p:cond delay="676"/>
                                          </p:stCondLst>
                                        </p:cTn>
                                        <p:tgtEl>
                                          <p:spTgt spid="12"/>
                                        </p:tgtEl>
                                      </p:cBhvr>
                                      <p:to x="100000" y="100000"/>
                                    </p:animScale>
                                    <p:animScale>
                                      <p:cBhvr>
                                        <p:cTn id="34" dur="26">
                                          <p:stCondLst>
                                            <p:cond delay="1312"/>
                                          </p:stCondLst>
                                        </p:cTn>
                                        <p:tgtEl>
                                          <p:spTgt spid="12"/>
                                        </p:tgtEl>
                                      </p:cBhvr>
                                      <p:to x="100000" y="80000"/>
                                    </p:animScale>
                                    <p:animScale>
                                      <p:cBhvr>
                                        <p:cTn id="35" dur="166" decel="50000">
                                          <p:stCondLst>
                                            <p:cond delay="1338"/>
                                          </p:stCondLst>
                                        </p:cTn>
                                        <p:tgtEl>
                                          <p:spTgt spid="12"/>
                                        </p:tgtEl>
                                      </p:cBhvr>
                                      <p:to x="100000" y="100000"/>
                                    </p:animScale>
                                    <p:animScale>
                                      <p:cBhvr>
                                        <p:cTn id="36" dur="26">
                                          <p:stCondLst>
                                            <p:cond delay="1642"/>
                                          </p:stCondLst>
                                        </p:cTn>
                                        <p:tgtEl>
                                          <p:spTgt spid="12"/>
                                        </p:tgtEl>
                                      </p:cBhvr>
                                      <p:to x="100000" y="90000"/>
                                    </p:animScale>
                                    <p:animScale>
                                      <p:cBhvr>
                                        <p:cTn id="37" dur="166" decel="50000">
                                          <p:stCondLst>
                                            <p:cond delay="1668"/>
                                          </p:stCondLst>
                                        </p:cTn>
                                        <p:tgtEl>
                                          <p:spTgt spid="12"/>
                                        </p:tgtEl>
                                      </p:cBhvr>
                                      <p:to x="100000" y="100000"/>
                                    </p:animScale>
                                    <p:animScale>
                                      <p:cBhvr>
                                        <p:cTn id="38" dur="26">
                                          <p:stCondLst>
                                            <p:cond delay="1808"/>
                                          </p:stCondLst>
                                        </p:cTn>
                                        <p:tgtEl>
                                          <p:spTgt spid="12"/>
                                        </p:tgtEl>
                                      </p:cBhvr>
                                      <p:to x="100000" y="95000"/>
                                    </p:animScale>
                                    <p:animScale>
                                      <p:cBhvr>
                                        <p:cTn id="39" dur="166" decel="50000">
                                          <p:stCondLst>
                                            <p:cond delay="1834"/>
                                          </p:stCondLst>
                                        </p:cTn>
                                        <p:tgtEl>
                                          <p:spTgt spid="12"/>
                                        </p:tgtEl>
                                      </p:cBhvr>
                                      <p:to x="100000" y="100000"/>
                                    </p:animScale>
                                  </p:childTnLst>
                                </p:cTn>
                              </p:par>
                            </p:childTnLst>
                          </p:cTn>
                        </p:par>
                      </p:childTnLst>
                    </p:cTn>
                  </p:par>
                  <p:par>
                    <p:cTn id="40" fill="hold">
                      <p:stCondLst>
                        <p:cond delay="indefinite"/>
                      </p:stCondLst>
                      <p:childTnLst>
                        <p:par>
                          <p:cTn id="41" fill="hold">
                            <p:stCondLst>
                              <p:cond delay="0"/>
                            </p:stCondLst>
                            <p:childTnLst>
                              <p:par>
                                <p:cTn id="42" presetID="45" presetClass="entr" presetSubtype="0" fill="hold" grpId="0" nodeType="click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2000"/>
                                        <p:tgtEl>
                                          <p:spTgt spid="14"/>
                                        </p:tgtEl>
                                      </p:cBhvr>
                                    </p:animEffect>
                                    <p:anim calcmode="lin" valueType="num">
                                      <p:cBhvr>
                                        <p:cTn id="45" dur="2000" fill="hold"/>
                                        <p:tgtEl>
                                          <p:spTgt spid="14"/>
                                        </p:tgtEl>
                                        <p:attrNameLst>
                                          <p:attrName>ppt_w</p:attrName>
                                        </p:attrNameLst>
                                      </p:cBhvr>
                                      <p:tavLst>
                                        <p:tav tm="0" fmla="#ppt_w*sin(2.5*pi*$)">
                                          <p:val>
                                            <p:fltVal val="0"/>
                                          </p:val>
                                        </p:tav>
                                        <p:tav tm="100000">
                                          <p:val>
                                            <p:fltVal val="1"/>
                                          </p:val>
                                        </p:tav>
                                      </p:tavLst>
                                    </p:anim>
                                    <p:anim calcmode="lin" valueType="num">
                                      <p:cBhvr>
                                        <p:cTn id="46" dur="2000" fill="hold"/>
                                        <p:tgtEl>
                                          <p:spTgt spid="14"/>
                                        </p:tgtEl>
                                        <p:attrNameLst>
                                          <p:attrName>ppt_h</p:attrName>
                                        </p:attrNameLst>
                                      </p:cBhvr>
                                      <p:tavLst>
                                        <p:tav tm="0">
                                          <p:val>
                                            <p:strVal val="#ppt_h"/>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10" grpId="0"/>
      <p:bldP spid="12" grpId="0"/>
      <p:bldP spid="14" grpId="0" animBg="1"/>
      <p:bldP spid="1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a:extLst>
              <a:ext uri="{FF2B5EF4-FFF2-40B4-BE49-F238E27FC236}">
                <a16:creationId xmlns:a16="http://schemas.microsoft.com/office/drawing/2014/main" id="{153B7FA4-90D9-E5C7-5CCB-EC101DBCD931}"/>
              </a:ext>
            </a:extLst>
          </p:cNvPr>
          <p:cNvSpPr txBox="1"/>
          <p:nvPr/>
        </p:nvSpPr>
        <p:spPr>
          <a:xfrm>
            <a:off x="696685" y="736271"/>
            <a:ext cx="10983687" cy="5386090"/>
          </a:xfrm>
          <a:prstGeom prst="rect">
            <a:avLst/>
          </a:prstGeom>
          <a:noFill/>
        </p:spPr>
        <p:txBody>
          <a:bodyPr wrap="square">
            <a:spAutoFit/>
          </a:bodyPr>
          <a:lstStyle/>
          <a:p>
            <a:r>
              <a:rPr lang="nl-NL" sz="2800" b="1" dirty="0"/>
              <a:t>3. Zelfstandig werken! </a:t>
            </a:r>
          </a:p>
          <a:p>
            <a:endParaRPr lang="nl-NL" sz="2800" b="1" dirty="0"/>
          </a:p>
          <a:p>
            <a:r>
              <a:rPr lang="nl-NL" sz="2800" b="1" dirty="0"/>
              <a:t>Week 7: veel te doen; tijd voor een planning 😊 Hieraan kun je werken:</a:t>
            </a:r>
          </a:p>
          <a:p>
            <a:endParaRPr lang="nl-NL" sz="2000" dirty="0"/>
          </a:p>
          <a:p>
            <a:r>
              <a:rPr lang="nl-NL" sz="2000" dirty="0"/>
              <a:t>1)	</a:t>
            </a:r>
            <a:r>
              <a:rPr lang="nl-NL" sz="2400" dirty="0"/>
              <a:t>Over welk onderwerp willen jullie nog meer informatie of uitleg: opschrijven op 	flap bij trap</a:t>
            </a:r>
          </a:p>
          <a:p>
            <a:r>
              <a:rPr lang="nl-NL" sz="2400" dirty="0"/>
              <a:t>2)	Wil je deze of volgende week nog een groepsgesprek; opschrijven op flap of 	trap </a:t>
            </a:r>
          </a:p>
          <a:p>
            <a:r>
              <a:rPr lang="nl-NL" sz="2400" dirty="0"/>
              <a:t>3)	LA 3 (deadline is VANAVOND)</a:t>
            </a:r>
          </a:p>
          <a:p>
            <a:r>
              <a:rPr lang="nl-NL" sz="2400" dirty="0"/>
              <a:t>4)	Ontwerp / tekening verder afmaken</a:t>
            </a:r>
          </a:p>
          <a:p>
            <a:r>
              <a:rPr lang="nl-NL" sz="2400" dirty="0"/>
              <a:t>5)	Verslag verder afmaken</a:t>
            </a:r>
          </a:p>
          <a:p>
            <a:r>
              <a:rPr lang="nl-NL" sz="2400" dirty="0"/>
              <a:t>6)	Verder werken met idee voor Parentcafé; hoe ga je dat inrichten, welke 	presentatie gaan jullie geven en hoe? </a:t>
            </a:r>
          </a:p>
          <a:p>
            <a:r>
              <a:rPr lang="nl-NL" sz="2400" dirty="0"/>
              <a:t>8)	Wat kan nog volgende week?  (woensdag workshop)</a:t>
            </a:r>
          </a:p>
        </p:txBody>
      </p:sp>
    </p:spTree>
    <p:extLst>
      <p:ext uri="{BB962C8B-B14F-4D97-AF65-F5344CB8AC3E}">
        <p14:creationId xmlns:p14="http://schemas.microsoft.com/office/powerpoint/2010/main" val="19484810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13" name="Freeform: Shape 12">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Freeform: Shape 13">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7" name="Freeform: Shape 16">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2" name="Titel 1">
            <a:extLst>
              <a:ext uri="{FF2B5EF4-FFF2-40B4-BE49-F238E27FC236}">
                <a16:creationId xmlns:a16="http://schemas.microsoft.com/office/drawing/2014/main" id="{6E0E2B83-E539-A45D-F384-DF48F7BB5B11}"/>
              </a:ext>
            </a:extLst>
          </p:cNvPr>
          <p:cNvSpPr>
            <a:spLocks noGrp="1"/>
          </p:cNvSpPr>
          <p:nvPr>
            <p:ph type="ctrTitle"/>
          </p:nvPr>
        </p:nvSpPr>
        <p:spPr>
          <a:xfrm>
            <a:off x="3215729" y="1764407"/>
            <a:ext cx="5760846" cy="2310312"/>
          </a:xfrm>
        </p:spPr>
        <p:txBody>
          <a:bodyPr>
            <a:normAutofit/>
          </a:bodyPr>
          <a:lstStyle/>
          <a:p>
            <a:r>
              <a:rPr lang="nl-NL" sz="5200">
                <a:solidFill>
                  <a:schemeClr val="tx2"/>
                </a:solidFill>
              </a:rPr>
              <a:t>Succes! </a:t>
            </a:r>
          </a:p>
        </p:txBody>
      </p:sp>
      <p:sp>
        <p:nvSpPr>
          <p:cNvPr id="3" name="Ondertitel 2">
            <a:extLst>
              <a:ext uri="{FF2B5EF4-FFF2-40B4-BE49-F238E27FC236}">
                <a16:creationId xmlns:a16="http://schemas.microsoft.com/office/drawing/2014/main" id="{B4BD3110-1136-F727-EB7C-36D7D890420B}"/>
              </a:ext>
            </a:extLst>
          </p:cNvPr>
          <p:cNvSpPr>
            <a:spLocks noGrp="1"/>
          </p:cNvSpPr>
          <p:nvPr>
            <p:ph type="subTitle" idx="1"/>
          </p:nvPr>
        </p:nvSpPr>
        <p:spPr>
          <a:xfrm>
            <a:off x="3215729" y="4165152"/>
            <a:ext cx="5760846" cy="682079"/>
          </a:xfrm>
        </p:spPr>
        <p:txBody>
          <a:bodyPr>
            <a:normAutofit/>
          </a:bodyPr>
          <a:lstStyle/>
          <a:p>
            <a:endParaRPr lang="nl-NL" dirty="0">
              <a:solidFill>
                <a:schemeClr val="tx2"/>
              </a:solidFill>
            </a:endParaRPr>
          </a:p>
        </p:txBody>
      </p:sp>
    </p:spTree>
    <p:extLst>
      <p:ext uri="{BB962C8B-B14F-4D97-AF65-F5344CB8AC3E}">
        <p14:creationId xmlns:p14="http://schemas.microsoft.com/office/powerpoint/2010/main" val="3836838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7E256807-68E5-45A0-8DD0-5696A7E4E94A}"/>
              </a:ext>
            </a:extLst>
          </p:cNvPr>
          <p:cNvSpPr txBox="1">
            <a:spLocks/>
          </p:cNvSpPr>
          <p:nvPr/>
        </p:nvSpPr>
        <p:spPr>
          <a:xfrm>
            <a:off x="790021" y="246850"/>
            <a:ext cx="984885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nl-NL" sz="4400" b="1" i="0" u="none" strike="noStrike" kern="1200" cap="none" spc="0" normalizeH="0" baseline="0" noProof="0" dirty="0">
                <a:ln>
                  <a:noFill/>
                </a:ln>
                <a:solidFill>
                  <a:srgbClr val="B8A1FF"/>
                </a:solidFill>
                <a:effectLst/>
                <a:uLnTx/>
                <a:uFillTx/>
                <a:latin typeface="Arial" panose="020B0604020202020204" pitchFamily="34" charset="0"/>
                <a:ea typeface="+mj-ea"/>
                <a:cs typeface="Arial" panose="020B0604020202020204" pitchFamily="34" charset="0"/>
              </a:rPr>
              <a:t>IBS Inrichting van een gebied </a:t>
            </a:r>
            <a:endParaRPr kumimoji="0" lang="nl-NL" sz="4400" b="0" i="0" u="none" strike="noStrike" kern="1200" cap="none" spc="0" normalizeH="0" baseline="0" noProof="0" dirty="0">
              <a:ln>
                <a:noFill/>
              </a:ln>
              <a:solidFill>
                <a:srgbClr val="B8A1FF"/>
              </a:solidFill>
              <a:effectLst/>
              <a:uLnTx/>
              <a:uFillTx/>
              <a:latin typeface="Arial" panose="020B0604020202020204" pitchFamily="34" charset="0"/>
              <a:ea typeface="+mj-ea"/>
              <a:cs typeface="Arial" panose="020B0604020202020204" pitchFamily="34" charset="0"/>
            </a:endParaRPr>
          </a:p>
        </p:txBody>
      </p:sp>
      <p:sp>
        <p:nvSpPr>
          <p:cNvPr id="5" name="Tijdelijke aanduiding voor inhoud 5">
            <a:extLst>
              <a:ext uri="{FF2B5EF4-FFF2-40B4-BE49-F238E27FC236}">
                <a16:creationId xmlns:a16="http://schemas.microsoft.com/office/drawing/2014/main" id="{D3700955-4AB3-462E-A398-76CFA58BDAB0}"/>
              </a:ext>
            </a:extLst>
          </p:cNvPr>
          <p:cNvSpPr txBox="1">
            <a:spLocks/>
          </p:cNvSpPr>
          <p:nvPr/>
        </p:nvSpPr>
        <p:spPr>
          <a:xfrm>
            <a:off x="8733347" y="1736252"/>
            <a:ext cx="2562138" cy="203280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1600" b="1"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rPr>
              <a:t>IBS Thema</a:t>
            </a:r>
          </a:p>
          <a:p>
            <a:pPr marR="0" lvl="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nl-NL" sz="1600" dirty="0">
                <a:solidFill>
                  <a:srgbClr val="000644"/>
                </a:solidFill>
                <a:latin typeface="Arial" panose="020B0604020202020204" pitchFamily="34" charset="0"/>
                <a:cs typeface="Arial" panose="020B0604020202020204" pitchFamily="34" charset="0"/>
              </a:rPr>
              <a:t>Onderzoek </a:t>
            </a:r>
          </a:p>
          <a:p>
            <a:pPr marR="0" lvl="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kumimoji="0" lang="nl-NL" sz="1600"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rPr>
              <a:t>Doelgroepanalyse </a:t>
            </a:r>
          </a:p>
          <a:p>
            <a:pPr marR="0" lvl="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nl-NL" sz="1600" dirty="0">
                <a:solidFill>
                  <a:srgbClr val="000644"/>
                </a:solidFill>
                <a:latin typeface="Arial" panose="020B0604020202020204" pitchFamily="34" charset="0"/>
                <a:cs typeface="Arial" panose="020B0604020202020204" pitchFamily="34" charset="0"/>
              </a:rPr>
              <a:t>Beleid </a:t>
            </a:r>
          </a:p>
          <a:p>
            <a:pPr marR="0" lvl="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kumimoji="0" lang="nl-NL" sz="1600"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rPr>
              <a:t>Groen in de stad </a:t>
            </a:r>
          </a:p>
          <a:p>
            <a:pPr marR="0" lvl="0" algn="l" defTabSz="914400" rtl="0" eaLnBrk="1" fontAlgn="auto" latinLnBrk="0" hangingPunct="1">
              <a:lnSpc>
                <a:spcPct val="90000"/>
              </a:lnSpc>
              <a:spcBef>
                <a:spcPts val="1000"/>
              </a:spcBef>
              <a:spcAft>
                <a:spcPts val="0"/>
              </a:spcAft>
              <a:buClrTx/>
              <a:buSzTx/>
              <a:buFont typeface="Wingdings" panose="05000000000000000000" pitchFamily="2" charset="2"/>
              <a:buChar char="q"/>
              <a:tabLst/>
              <a:defRPr/>
            </a:pPr>
            <a:r>
              <a:rPr lang="nl-NL" sz="1600" dirty="0">
                <a:solidFill>
                  <a:srgbClr val="000644"/>
                </a:solidFill>
                <a:latin typeface="Arial" panose="020B0604020202020204" pitchFamily="34" charset="0"/>
                <a:cs typeface="Arial" panose="020B0604020202020204" pitchFamily="34" charset="0"/>
              </a:rPr>
              <a:t>Ontwerpen </a:t>
            </a:r>
            <a:endParaRPr kumimoji="0" lang="nl-NL" sz="1600"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endParaRPr>
          </a:p>
        </p:txBody>
      </p:sp>
      <p:sp>
        <p:nvSpPr>
          <p:cNvPr id="6" name="Tijdelijke aanduiding voor inhoud 5">
            <a:extLst>
              <a:ext uri="{FF2B5EF4-FFF2-40B4-BE49-F238E27FC236}">
                <a16:creationId xmlns:a16="http://schemas.microsoft.com/office/drawing/2014/main" id="{81B96BA2-902A-4078-8942-E8A2417A9A29}"/>
              </a:ext>
            </a:extLst>
          </p:cNvPr>
          <p:cNvSpPr txBox="1">
            <a:spLocks/>
          </p:cNvSpPr>
          <p:nvPr/>
        </p:nvSpPr>
        <p:spPr bwMode="auto">
          <a:xfrm>
            <a:off x="2032960" y="3317029"/>
            <a:ext cx="3822007"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1800" b="1"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rPr>
              <a:t>Begrippen</a:t>
            </a:r>
            <a:r>
              <a:rPr lang="nl-NL" sz="1800" dirty="0">
                <a:solidFill>
                  <a:prstClr val="black"/>
                </a:solidFill>
                <a:latin typeface="Arial" panose="020B0604020202020204" pitchFamily="34" charset="0"/>
                <a:cs typeface="Arial" panose="020B0604020202020204" pitchFamily="34" charset="0"/>
              </a:rPr>
              <a:t>:</a:t>
            </a:r>
          </a:p>
          <a:p>
            <a:pPr marR="0" lvl="0" algn="l" defTabSz="914400" rtl="0" eaLnBrk="1" fontAlgn="base" latinLnBrk="0" hangingPunct="1">
              <a:lnSpc>
                <a:spcPct val="90000"/>
              </a:lnSpc>
              <a:spcBef>
                <a:spcPts val="1000"/>
              </a:spcBef>
              <a:spcAft>
                <a:spcPct val="0"/>
              </a:spcAft>
              <a:buClrTx/>
              <a:buSzTx/>
              <a:buFont typeface="Wingdings" panose="05000000000000000000" pitchFamily="2" charset="2"/>
              <a:buChar char="q"/>
              <a:tabLst/>
              <a:defRPr/>
            </a:pPr>
            <a:r>
              <a:rPr lang="nl-NL" sz="1800" dirty="0">
                <a:solidFill>
                  <a:prstClr val="black"/>
                </a:solidFill>
                <a:latin typeface="Arial" panose="020B0604020202020204" pitchFamily="34" charset="0"/>
                <a:cs typeface="Arial" panose="020B0604020202020204" pitchFamily="34" charset="0"/>
              </a:rPr>
              <a:t>Opbouw van een presentatie </a:t>
            </a:r>
          </a:p>
          <a:p>
            <a:pPr marR="0" lvl="0" algn="l" defTabSz="914400" rtl="0" eaLnBrk="1" fontAlgn="base" latinLnBrk="0" hangingPunct="1">
              <a:lnSpc>
                <a:spcPct val="90000"/>
              </a:lnSpc>
              <a:spcBef>
                <a:spcPts val="1000"/>
              </a:spcBef>
              <a:spcAft>
                <a:spcPct val="0"/>
              </a:spcAft>
              <a:buClrTx/>
              <a:buSzTx/>
              <a:buFont typeface="Wingdings" panose="05000000000000000000" pitchFamily="2" charset="2"/>
              <a:buChar char="ü"/>
              <a:tabLst/>
              <a:defRPr/>
            </a:pPr>
            <a:endParaRPr kumimoji="0" lang="nl-NL" sz="1800" b="1"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endParaRPr>
          </a:p>
        </p:txBody>
      </p:sp>
      <p:graphicFrame>
        <p:nvGraphicFramePr>
          <p:cNvPr id="7" name="Tabel 13">
            <a:extLst>
              <a:ext uri="{FF2B5EF4-FFF2-40B4-BE49-F238E27FC236}">
                <a16:creationId xmlns:a16="http://schemas.microsoft.com/office/drawing/2014/main" id="{E301E4D4-09EB-42FE-AC70-36D3DFBAE62B}"/>
              </a:ext>
            </a:extLst>
          </p:cNvPr>
          <p:cNvGraphicFramePr>
            <a:graphicFrameLocks noGrp="1"/>
          </p:cNvGraphicFramePr>
          <p:nvPr>
            <p:extLst>
              <p:ext uri="{D42A27DB-BD31-4B8C-83A1-F6EECF244321}">
                <p14:modId xmlns:p14="http://schemas.microsoft.com/office/powerpoint/2010/main" val="513655467"/>
              </p:ext>
            </p:extLst>
          </p:nvPr>
        </p:nvGraphicFramePr>
        <p:xfrm>
          <a:off x="987932" y="6006621"/>
          <a:ext cx="7459328" cy="482561"/>
        </p:xfrm>
        <a:graphic>
          <a:graphicData uri="http://schemas.openxmlformats.org/drawingml/2006/table">
            <a:tbl>
              <a:tblPr firstRow="1" bandRow="1">
                <a:tableStyleId>{3B4B98B0-60AC-42C2-AFA5-B58CD77FA1E5}</a:tableStyleId>
              </a:tblPr>
              <a:tblGrid>
                <a:gridCol w="738909">
                  <a:extLst>
                    <a:ext uri="{9D8B030D-6E8A-4147-A177-3AD203B41FA5}">
                      <a16:colId xmlns:a16="http://schemas.microsoft.com/office/drawing/2014/main" val="648769890"/>
                    </a:ext>
                  </a:extLst>
                </a:gridCol>
                <a:gridCol w="738909">
                  <a:extLst>
                    <a:ext uri="{9D8B030D-6E8A-4147-A177-3AD203B41FA5}">
                      <a16:colId xmlns:a16="http://schemas.microsoft.com/office/drawing/2014/main" val="469597195"/>
                    </a:ext>
                  </a:extLst>
                </a:gridCol>
                <a:gridCol w="738909">
                  <a:extLst>
                    <a:ext uri="{9D8B030D-6E8A-4147-A177-3AD203B41FA5}">
                      <a16:colId xmlns:a16="http://schemas.microsoft.com/office/drawing/2014/main" val="1458696249"/>
                    </a:ext>
                  </a:extLst>
                </a:gridCol>
                <a:gridCol w="738909">
                  <a:extLst>
                    <a:ext uri="{9D8B030D-6E8A-4147-A177-3AD203B41FA5}">
                      <a16:colId xmlns:a16="http://schemas.microsoft.com/office/drawing/2014/main" val="4042337055"/>
                    </a:ext>
                  </a:extLst>
                </a:gridCol>
                <a:gridCol w="738909">
                  <a:extLst>
                    <a:ext uri="{9D8B030D-6E8A-4147-A177-3AD203B41FA5}">
                      <a16:colId xmlns:a16="http://schemas.microsoft.com/office/drawing/2014/main" val="1032985660"/>
                    </a:ext>
                  </a:extLst>
                </a:gridCol>
                <a:gridCol w="738909">
                  <a:extLst>
                    <a:ext uri="{9D8B030D-6E8A-4147-A177-3AD203B41FA5}">
                      <a16:colId xmlns:a16="http://schemas.microsoft.com/office/drawing/2014/main" val="2567231980"/>
                    </a:ext>
                  </a:extLst>
                </a:gridCol>
                <a:gridCol w="738909">
                  <a:extLst>
                    <a:ext uri="{9D8B030D-6E8A-4147-A177-3AD203B41FA5}">
                      <a16:colId xmlns:a16="http://schemas.microsoft.com/office/drawing/2014/main" val="73331059"/>
                    </a:ext>
                  </a:extLst>
                </a:gridCol>
                <a:gridCol w="726612">
                  <a:extLst>
                    <a:ext uri="{9D8B030D-6E8A-4147-A177-3AD203B41FA5}">
                      <a16:colId xmlns:a16="http://schemas.microsoft.com/office/drawing/2014/main" val="2175227633"/>
                    </a:ext>
                  </a:extLst>
                </a:gridCol>
                <a:gridCol w="713064">
                  <a:extLst>
                    <a:ext uri="{9D8B030D-6E8A-4147-A177-3AD203B41FA5}">
                      <a16:colId xmlns:a16="http://schemas.microsoft.com/office/drawing/2014/main" val="1428987022"/>
                    </a:ext>
                  </a:extLst>
                </a:gridCol>
                <a:gridCol w="847289">
                  <a:extLst>
                    <a:ext uri="{9D8B030D-6E8A-4147-A177-3AD203B41FA5}">
                      <a16:colId xmlns:a16="http://schemas.microsoft.com/office/drawing/2014/main" val="279876203"/>
                    </a:ext>
                  </a:extLst>
                </a:gridCol>
              </a:tblGrid>
              <a:tr h="482561">
                <a:tc>
                  <a:txBody>
                    <a:bodyPr/>
                    <a:lstStyle/>
                    <a:p>
                      <a:pPr algn="ctr"/>
                      <a:r>
                        <a:rPr lang="nl-NL" sz="1200" b="0" kern="1200">
                          <a:solidFill>
                            <a:schemeClr val="bg2"/>
                          </a:solidFill>
                        </a:rPr>
                        <a:t>Week 1</a:t>
                      </a:r>
                      <a:endParaRPr lang="nl-NL" sz="1200" b="0" kern="1200">
                        <a:solidFill>
                          <a:schemeClr val="bg2"/>
                        </a:solidFill>
                        <a:latin typeface="+mn-lt"/>
                        <a:ea typeface="+mn-ea"/>
                        <a:cs typeface="+mn-cs"/>
                      </a:endParaRPr>
                    </a:p>
                  </a:txBody>
                  <a:tcPr anchor="ctr"/>
                </a:tc>
                <a:tc>
                  <a:txBody>
                    <a:bodyPr/>
                    <a:lstStyle/>
                    <a:p>
                      <a:pPr marL="0" algn="ctr" defTabSz="914400" rtl="0" eaLnBrk="1" latinLnBrk="0" hangingPunct="1"/>
                      <a:r>
                        <a:rPr lang="nl-NL" sz="1200" b="1" kern="1200">
                          <a:solidFill>
                            <a:schemeClr val="bg1">
                              <a:lumMod val="85000"/>
                            </a:schemeClr>
                          </a:solidFill>
                        </a:rPr>
                        <a:t>Week 2</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b="1" kern="1200" dirty="0">
                          <a:solidFill>
                            <a:schemeClr val="bg2"/>
                          </a:solidFill>
                        </a:rPr>
                        <a:t>Week 3</a:t>
                      </a:r>
                      <a:endParaRPr lang="nl-NL" sz="1200" b="1" kern="1200" dirty="0">
                        <a:solidFill>
                          <a:schemeClr val="bg2"/>
                        </a:solidFill>
                        <a:latin typeface="+mn-lt"/>
                        <a:ea typeface="+mn-ea"/>
                        <a:cs typeface="+mn-cs"/>
                      </a:endParaRPr>
                    </a:p>
                  </a:txBody>
                  <a:tcPr anchor="ctr"/>
                </a:tc>
                <a:tc>
                  <a:txBody>
                    <a:bodyPr/>
                    <a:lstStyle/>
                    <a:p>
                      <a:pPr algn="ctr"/>
                      <a:r>
                        <a:rPr lang="nl-NL" sz="1200" b="1" kern="1200">
                          <a:solidFill>
                            <a:schemeClr val="bg1">
                              <a:lumMod val="85000"/>
                            </a:schemeClr>
                          </a:solidFill>
                        </a:rPr>
                        <a:t>Week 4</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b="1" kern="1200">
                          <a:solidFill>
                            <a:schemeClr val="bg1">
                              <a:lumMod val="85000"/>
                            </a:schemeClr>
                          </a:solidFill>
                        </a:rPr>
                        <a:t>Week 5</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b="0" dirty="0">
                          <a:solidFill>
                            <a:schemeClr val="bg2"/>
                          </a:solidFill>
                        </a:rPr>
                        <a:t>Week 6</a:t>
                      </a:r>
                    </a:p>
                  </a:txBody>
                  <a:tcPr anchor="ctr"/>
                </a:tc>
                <a:tc>
                  <a:txBody>
                    <a:bodyPr/>
                    <a:lstStyle/>
                    <a:p>
                      <a:pPr algn="ctr"/>
                      <a:r>
                        <a:rPr lang="nl-NL" sz="1200" b="1" dirty="0">
                          <a:solidFill>
                            <a:schemeClr val="tx1"/>
                          </a:solidFill>
                        </a:rPr>
                        <a:t>Week 7</a:t>
                      </a:r>
                    </a:p>
                  </a:txBody>
                  <a:tcPr anchor="ctr"/>
                </a:tc>
                <a:tc>
                  <a:txBody>
                    <a:bodyPr/>
                    <a:lstStyle/>
                    <a:p>
                      <a:pPr algn="ctr"/>
                      <a:r>
                        <a:rPr lang="nl-NL" sz="1200">
                          <a:solidFill>
                            <a:schemeClr val="bg1">
                              <a:lumMod val="85000"/>
                            </a:schemeClr>
                          </a:solidFill>
                        </a:rPr>
                        <a:t>Week 8</a:t>
                      </a:r>
                    </a:p>
                  </a:txBody>
                  <a:tcPr anchor="ctr"/>
                </a:tc>
                <a:tc>
                  <a:txBody>
                    <a:bodyPr/>
                    <a:lstStyle/>
                    <a:p>
                      <a:pPr algn="ctr"/>
                      <a:r>
                        <a:rPr lang="nl-NL" sz="1200">
                          <a:solidFill>
                            <a:schemeClr val="bg1">
                              <a:lumMod val="85000"/>
                            </a:schemeClr>
                          </a:solidFill>
                        </a:rPr>
                        <a:t>Week 9</a:t>
                      </a:r>
                    </a:p>
                  </a:txBody>
                  <a:tcPr anchor="ctr"/>
                </a:tc>
                <a:tc>
                  <a:txBody>
                    <a:bodyPr/>
                    <a:lstStyle/>
                    <a:p>
                      <a:pPr algn="ctr"/>
                      <a:r>
                        <a:rPr lang="nl-NL" sz="12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8" name="Afbeelding 7">
            <a:extLst>
              <a:ext uri="{FF2B5EF4-FFF2-40B4-BE49-F238E27FC236}">
                <a16:creationId xmlns:a16="http://schemas.microsoft.com/office/drawing/2014/main" id="{272DB993-96F3-4002-941E-7B94050E844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5198"/>
          <a:stretch/>
        </p:blipFill>
        <p:spPr>
          <a:xfrm>
            <a:off x="7714458" y="1712880"/>
            <a:ext cx="836782" cy="709602"/>
          </a:xfrm>
          <a:prstGeom prst="rect">
            <a:avLst/>
          </a:prstGeom>
        </p:spPr>
      </p:pic>
      <p:pic>
        <p:nvPicPr>
          <p:cNvPr id="9" name="Afbeelding 8">
            <a:extLst>
              <a:ext uri="{FF2B5EF4-FFF2-40B4-BE49-F238E27FC236}">
                <a16:creationId xmlns:a16="http://schemas.microsoft.com/office/drawing/2014/main" id="{D97B8CFA-CDB8-40FD-96FE-27726BF102A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6112"/>
          <a:stretch/>
        </p:blipFill>
        <p:spPr>
          <a:xfrm>
            <a:off x="896515" y="3159931"/>
            <a:ext cx="836782" cy="701959"/>
          </a:xfrm>
          <a:prstGeom prst="rect">
            <a:avLst/>
          </a:prstGeom>
        </p:spPr>
      </p:pic>
      <p:sp>
        <p:nvSpPr>
          <p:cNvPr id="10" name="Tijdelijke aanduiding voor inhoud 5">
            <a:extLst>
              <a:ext uri="{FF2B5EF4-FFF2-40B4-BE49-F238E27FC236}">
                <a16:creationId xmlns:a16="http://schemas.microsoft.com/office/drawing/2014/main" id="{60253159-9685-4938-B8A7-8D90D4ABB2F1}"/>
              </a:ext>
            </a:extLst>
          </p:cNvPr>
          <p:cNvSpPr txBox="1">
            <a:spLocks/>
          </p:cNvSpPr>
          <p:nvPr/>
        </p:nvSpPr>
        <p:spPr bwMode="auto">
          <a:xfrm>
            <a:off x="8733347" y="4075851"/>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1600" b="1"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rPr>
              <a:t>IBS Toetsing</a:t>
            </a:r>
          </a:p>
          <a:p>
            <a:pPr>
              <a:buFont typeface="Wingdings" panose="05000000000000000000" pitchFamily="2" charset="2"/>
              <a:buChar char="q"/>
              <a:defRPr/>
            </a:pPr>
            <a:r>
              <a:rPr kumimoji="0" lang="nl-NL"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Kennistoets</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a:p>
            <a:pPr marR="0" lvl="0" algn="l" defTabSz="914400" rtl="0" eaLnBrk="1" fontAlgn="base" latinLnBrk="0" hangingPunct="1">
              <a:lnSpc>
                <a:spcPct val="90000"/>
              </a:lnSpc>
              <a:spcBef>
                <a:spcPts val="1000"/>
              </a:spcBef>
              <a:spcAft>
                <a:spcPct val="0"/>
              </a:spcAft>
              <a:buClrTx/>
              <a:buSzTx/>
              <a:buFont typeface="Wingdings" panose="05000000000000000000" pitchFamily="2" charset="2"/>
              <a:buChar char="q"/>
              <a:tabLst/>
              <a:defRPr/>
            </a:pPr>
            <a:r>
              <a:rPr kumimoji="0" lang="nl-NL"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Projectverslag </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q"/>
              <a:tabLst/>
              <a:defRPr/>
            </a:pPr>
            <a:r>
              <a:rPr kumimoji="0" lang="nl-NL"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Presentatie  </a:t>
            </a:r>
          </a:p>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endParaRPr kumimoji="0" lang="nl-NL" sz="1600" b="0" i="0" u="none" strike="noStrike" kern="1200" cap="none" spc="0" normalizeH="0" baseline="0" noProof="0" dirty="0">
              <a:ln>
                <a:noFill/>
              </a:ln>
              <a:solidFill>
                <a:prstClr val="white">
                  <a:lumMod val="85000"/>
                </a:prstClr>
              </a:solidFill>
              <a:effectLst/>
              <a:uLnTx/>
              <a:uFillTx/>
              <a:latin typeface="Arial" panose="020B0604020202020204" pitchFamily="34" charset="0"/>
              <a:ea typeface="+mn-ea"/>
              <a:cs typeface="Arial" panose="020B0604020202020204" pitchFamily="34" charset="0"/>
            </a:endParaRPr>
          </a:p>
        </p:txBody>
      </p:sp>
      <p:pic>
        <p:nvPicPr>
          <p:cNvPr id="11" name="Afbeelding 10">
            <a:extLst>
              <a:ext uri="{FF2B5EF4-FFF2-40B4-BE49-F238E27FC236}">
                <a16:creationId xmlns:a16="http://schemas.microsoft.com/office/drawing/2014/main" id="{A72F2EFB-702C-4409-A49D-663AAFCEF81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5580"/>
          <a:stretch/>
        </p:blipFill>
        <p:spPr>
          <a:xfrm>
            <a:off x="7714458" y="4119071"/>
            <a:ext cx="840560" cy="709602"/>
          </a:xfrm>
          <a:prstGeom prst="rect">
            <a:avLst/>
          </a:prstGeom>
        </p:spPr>
      </p:pic>
      <p:sp>
        <p:nvSpPr>
          <p:cNvPr id="12" name="Tijdelijke aanduiding voor inhoud 5">
            <a:extLst>
              <a:ext uri="{FF2B5EF4-FFF2-40B4-BE49-F238E27FC236}">
                <a16:creationId xmlns:a16="http://schemas.microsoft.com/office/drawing/2014/main" id="{D1988CA8-35AF-4124-A9A8-779FEB52450C}"/>
              </a:ext>
            </a:extLst>
          </p:cNvPr>
          <p:cNvSpPr txBox="1">
            <a:spLocks/>
          </p:cNvSpPr>
          <p:nvPr/>
        </p:nvSpPr>
        <p:spPr bwMode="auto">
          <a:xfrm>
            <a:off x="2032960" y="1478109"/>
            <a:ext cx="3822007"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lang="nl-NL" sz="1800" b="1" dirty="0">
                <a:solidFill>
                  <a:srgbClr val="000644"/>
                </a:solidFill>
                <a:latin typeface="Arial" panose="020B0604020202020204" pitchFamily="34" charset="0"/>
                <a:cs typeface="Arial" panose="020B0604020202020204" pitchFamily="34" charset="0"/>
              </a:rPr>
              <a:t>Wanneer</a:t>
            </a:r>
          </a:p>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lang="nl-NL" sz="1800" dirty="0">
                <a:solidFill>
                  <a:srgbClr val="000644"/>
                </a:solidFill>
                <a:latin typeface="Arial" panose="020B0604020202020204" pitchFamily="34" charset="0"/>
                <a:cs typeface="Arial" panose="020B0604020202020204" pitchFamily="34" charset="0"/>
              </a:rPr>
              <a:t>Leerjaar 1, p</a:t>
            </a:r>
            <a:r>
              <a:rPr kumimoji="0" lang="nl-NL" sz="1800" i="0" u="none" strike="noStrike" kern="1200" cap="none" spc="0" normalizeH="0" baseline="0" noProof="0" dirty="0" err="1">
                <a:ln>
                  <a:noFill/>
                </a:ln>
                <a:solidFill>
                  <a:srgbClr val="000644"/>
                </a:solidFill>
                <a:effectLst/>
                <a:uLnTx/>
                <a:uFillTx/>
                <a:latin typeface="Arial" panose="020B0604020202020204" pitchFamily="34" charset="0"/>
                <a:ea typeface="+mn-ea"/>
                <a:cs typeface="Arial" panose="020B0604020202020204" pitchFamily="34" charset="0"/>
              </a:rPr>
              <a:t>eriode</a:t>
            </a:r>
            <a:r>
              <a:rPr kumimoji="0" lang="nl-NL" sz="1800"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rPr>
              <a:t> 4  </a:t>
            </a:r>
          </a:p>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1800"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rPr>
              <a:t>Mei tot en met juli 2022</a:t>
            </a:r>
          </a:p>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1800"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rPr>
              <a:t>Les van woensdag 22 juni 2022  </a:t>
            </a:r>
            <a:r>
              <a:rPr kumimoji="0" lang="nl-NL"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p:txBody>
      </p:sp>
      <p:pic>
        <p:nvPicPr>
          <p:cNvPr id="3" name="Graphic 2" descr="Maandkalender met effen opvulling">
            <a:extLst>
              <a:ext uri="{FF2B5EF4-FFF2-40B4-BE49-F238E27FC236}">
                <a16:creationId xmlns:a16="http://schemas.microsoft.com/office/drawing/2014/main" id="{D024A2F5-C035-4E3C-913B-791C1A1756A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90021" y="1446696"/>
            <a:ext cx="914400" cy="914400"/>
          </a:xfrm>
          <a:prstGeom prst="rect">
            <a:avLst/>
          </a:prstGeom>
        </p:spPr>
      </p:pic>
    </p:spTree>
    <p:extLst>
      <p:ext uri="{BB962C8B-B14F-4D97-AF65-F5344CB8AC3E}">
        <p14:creationId xmlns:p14="http://schemas.microsoft.com/office/powerpoint/2010/main" val="1914404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B58BC4-E5F9-72AB-2EF9-3C79E4724D77}"/>
              </a:ext>
            </a:extLst>
          </p:cNvPr>
          <p:cNvSpPr>
            <a:spLocks noGrp="1"/>
          </p:cNvSpPr>
          <p:nvPr>
            <p:ph type="title"/>
          </p:nvPr>
        </p:nvSpPr>
        <p:spPr>
          <a:solidFill>
            <a:schemeClr val="accent1"/>
          </a:solidFill>
        </p:spPr>
        <p:txBody>
          <a:bodyPr/>
          <a:lstStyle/>
          <a:p>
            <a:r>
              <a:rPr lang="nl-NL" dirty="0"/>
              <a:t>Programma van vandaag</a:t>
            </a:r>
          </a:p>
        </p:txBody>
      </p:sp>
      <p:sp>
        <p:nvSpPr>
          <p:cNvPr id="4" name="Tekstvak 3">
            <a:extLst>
              <a:ext uri="{FF2B5EF4-FFF2-40B4-BE49-F238E27FC236}">
                <a16:creationId xmlns:a16="http://schemas.microsoft.com/office/drawing/2014/main" id="{D36BD161-C07D-5FCA-6C6E-2AD5119099B4}"/>
              </a:ext>
            </a:extLst>
          </p:cNvPr>
          <p:cNvSpPr txBox="1"/>
          <p:nvPr/>
        </p:nvSpPr>
        <p:spPr>
          <a:xfrm>
            <a:off x="838200" y="2539774"/>
            <a:ext cx="10672304" cy="3416320"/>
          </a:xfrm>
          <a:prstGeom prst="rect">
            <a:avLst/>
          </a:prstGeom>
          <a:noFill/>
        </p:spPr>
        <p:txBody>
          <a:bodyPr wrap="square" rtlCol="0">
            <a:spAutoFit/>
          </a:bodyPr>
          <a:lstStyle/>
          <a:p>
            <a:r>
              <a:rPr lang="nl-NL" sz="2400" dirty="0"/>
              <a:t>10.00 uur	1. Opstart met doorkijkje in deze week en de rest van de periode </a:t>
            </a:r>
          </a:p>
          <a:p>
            <a:endParaRPr lang="nl-NL" sz="2400" dirty="0"/>
          </a:p>
          <a:p>
            <a:r>
              <a:rPr lang="nl-NL" sz="2400" dirty="0"/>
              <a:t>10.15 uur  	2. Uitleg over het Parentcafé van 30 juni en aanvullende informatie 		over de Presentatie</a:t>
            </a:r>
          </a:p>
          <a:p>
            <a:endParaRPr lang="nl-NL" sz="2400" dirty="0"/>
          </a:p>
          <a:p>
            <a:r>
              <a:rPr lang="nl-NL" sz="2400" dirty="0"/>
              <a:t>10.30 uur 	3. Zelfstandig werken aan bv. LA 3, verslag etc.: 		gebruik het lijstje van	vorige week! </a:t>
            </a:r>
          </a:p>
          <a:p>
            <a:r>
              <a:rPr lang="nl-NL" sz="2400" dirty="0"/>
              <a:t>		</a:t>
            </a:r>
          </a:p>
          <a:p>
            <a:r>
              <a:rPr lang="nl-NL" sz="2400" dirty="0"/>
              <a:t>13.30 uur 	Afsluiting op de trap. </a:t>
            </a:r>
          </a:p>
        </p:txBody>
      </p:sp>
    </p:spTree>
    <p:extLst>
      <p:ext uri="{BB962C8B-B14F-4D97-AF65-F5344CB8AC3E}">
        <p14:creationId xmlns:p14="http://schemas.microsoft.com/office/powerpoint/2010/main" val="1722670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BFB187-5FF3-4FF9-9604-7E1C87161629}"/>
              </a:ext>
            </a:extLst>
          </p:cNvPr>
          <p:cNvSpPr>
            <a:spLocks noGrp="1"/>
          </p:cNvSpPr>
          <p:nvPr>
            <p:ph type="title"/>
          </p:nvPr>
        </p:nvSpPr>
        <p:spPr/>
        <p:txBody>
          <a:bodyPr/>
          <a:lstStyle/>
          <a:p>
            <a:r>
              <a:rPr lang="nl-NL" dirty="0"/>
              <a:t>1. Wat zijn we ook alweer aan het doen? </a:t>
            </a:r>
          </a:p>
        </p:txBody>
      </p:sp>
      <p:graphicFrame>
        <p:nvGraphicFramePr>
          <p:cNvPr id="3" name="Diagram 2">
            <a:extLst>
              <a:ext uri="{FF2B5EF4-FFF2-40B4-BE49-F238E27FC236}">
                <a16:creationId xmlns:a16="http://schemas.microsoft.com/office/drawing/2014/main" id="{14A87BD9-2E78-440B-8567-5B7E19ACC802}"/>
              </a:ext>
            </a:extLst>
          </p:cNvPr>
          <p:cNvGraphicFramePr/>
          <p:nvPr/>
        </p:nvGraphicFramePr>
        <p:xfrm>
          <a:off x="1023258" y="1074208"/>
          <a:ext cx="10112828"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vaal 4">
            <a:extLst>
              <a:ext uri="{FF2B5EF4-FFF2-40B4-BE49-F238E27FC236}">
                <a16:creationId xmlns:a16="http://schemas.microsoft.com/office/drawing/2014/main" id="{B19735AB-36C0-3BC6-5B72-8A81DCF70CA7}"/>
              </a:ext>
            </a:extLst>
          </p:cNvPr>
          <p:cNvSpPr/>
          <p:nvPr/>
        </p:nvSpPr>
        <p:spPr>
          <a:xfrm>
            <a:off x="7456714" y="1640104"/>
            <a:ext cx="3864430" cy="4286873"/>
          </a:xfrm>
          <a:prstGeom prst="ellipse">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3912862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a:extLst>
              <a:ext uri="{FF2B5EF4-FFF2-40B4-BE49-F238E27FC236}">
                <a16:creationId xmlns:a16="http://schemas.microsoft.com/office/drawing/2014/main" id="{A0457F4E-A5C4-6E94-D58A-F03819003077}"/>
              </a:ext>
            </a:extLst>
          </p:cNvPr>
          <p:cNvGraphicFramePr>
            <a:graphicFrameLocks noGrp="1"/>
          </p:cNvGraphicFramePr>
          <p:nvPr>
            <p:extLst>
              <p:ext uri="{D42A27DB-BD31-4B8C-83A1-F6EECF244321}">
                <p14:modId xmlns:p14="http://schemas.microsoft.com/office/powerpoint/2010/main" val="3840044638"/>
              </p:ext>
            </p:extLst>
          </p:nvPr>
        </p:nvGraphicFramePr>
        <p:xfrm>
          <a:off x="763889" y="1170094"/>
          <a:ext cx="10502824" cy="4316294"/>
        </p:xfrm>
        <a:graphic>
          <a:graphicData uri="http://schemas.openxmlformats.org/drawingml/2006/table">
            <a:tbl>
              <a:tblPr firstRow="1" firstCol="1" bandRow="1"/>
              <a:tblGrid>
                <a:gridCol w="389996">
                  <a:extLst>
                    <a:ext uri="{9D8B030D-6E8A-4147-A177-3AD203B41FA5}">
                      <a16:colId xmlns:a16="http://schemas.microsoft.com/office/drawing/2014/main" val="4042098949"/>
                    </a:ext>
                  </a:extLst>
                </a:gridCol>
                <a:gridCol w="3635829">
                  <a:extLst>
                    <a:ext uri="{9D8B030D-6E8A-4147-A177-3AD203B41FA5}">
                      <a16:colId xmlns:a16="http://schemas.microsoft.com/office/drawing/2014/main" val="3350459014"/>
                    </a:ext>
                  </a:extLst>
                </a:gridCol>
                <a:gridCol w="2971800">
                  <a:extLst>
                    <a:ext uri="{9D8B030D-6E8A-4147-A177-3AD203B41FA5}">
                      <a16:colId xmlns:a16="http://schemas.microsoft.com/office/drawing/2014/main" val="4021917705"/>
                    </a:ext>
                  </a:extLst>
                </a:gridCol>
                <a:gridCol w="3505199">
                  <a:extLst>
                    <a:ext uri="{9D8B030D-6E8A-4147-A177-3AD203B41FA5}">
                      <a16:colId xmlns:a16="http://schemas.microsoft.com/office/drawing/2014/main" val="981702911"/>
                    </a:ext>
                  </a:extLst>
                </a:gridCol>
              </a:tblGrid>
              <a:tr h="1288964">
                <a:tc>
                  <a:txBody>
                    <a:bodyPr/>
                    <a:lstStyle/>
                    <a:p>
                      <a:pPr>
                        <a:lnSpc>
                          <a:spcPct val="107000"/>
                        </a:lnSpc>
                        <a:spcAft>
                          <a:spcPts val="800"/>
                        </a:spcAft>
                      </a:pPr>
                      <a:r>
                        <a:rPr lang="nl-NL" sz="1600">
                          <a:effectLst/>
                          <a:latin typeface="Calibri" panose="020F0502020204030204" pitchFamily="34" charset="0"/>
                          <a:ea typeface="Calibri" panose="020F0502020204030204" pitchFamily="34" charset="0"/>
                          <a:cs typeface="Arial" panose="020B0604020202020204" pitchFamily="34" charset="0"/>
                        </a:rPr>
                        <a:t>7</a:t>
                      </a:r>
                    </a:p>
                  </a:txBody>
                  <a:tcPr marL="49351" marR="4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nl-NL" sz="1600" dirty="0">
                          <a:solidFill>
                            <a:schemeClr val="tx1"/>
                          </a:solidFill>
                          <a:effectLst/>
                          <a:latin typeface="Calibri" panose="020F0502020204030204" pitchFamily="34" charset="0"/>
                          <a:ea typeface="Calibri" panose="020F0502020204030204" pitchFamily="34" charset="0"/>
                          <a:cs typeface="Arial" panose="020B0604020202020204" pitchFamily="34" charset="0"/>
                        </a:rPr>
                        <a:t>Afronden ontwerpfase</a:t>
                      </a:r>
                    </a:p>
                    <a:p>
                      <a:pPr>
                        <a:lnSpc>
                          <a:spcPct val="107000"/>
                        </a:lnSpc>
                        <a:spcAft>
                          <a:spcPts val="800"/>
                        </a:spcAft>
                      </a:pPr>
                      <a:r>
                        <a:rPr lang="nl-NL" sz="16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t>
                      </a:r>
                    </a:p>
                  </a:txBody>
                  <a:tcPr marL="49351" marR="4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800"/>
                        </a:spcAft>
                      </a:pPr>
                      <a:r>
                        <a:rPr lang="nl-NL" sz="1600" dirty="0">
                          <a:effectLst/>
                          <a:latin typeface="Calibri" panose="020F0502020204030204" pitchFamily="34" charset="0"/>
                          <a:ea typeface="Calibri" panose="020F0502020204030204" pitchFamily="34" charset="0"/>
                          <a:cs typeface="Arial" panose="020B0604020202020204" pitchFamily="34" charset="0"/>
                        </a:rPr>
                        <a:t>Werken aan ontwerp </a:t>
                      </a:r>
                    </a:p>
                    <a:p>
                      <a:pPr>
                        <a:lnSpc>
                          <a:spcPct val="107000"/>
                        </a:lnSpc>
                        <a:spcAft>
                          <a:spcPts val="800"/>
                        </a:spcAft>
                      </a:pPr>
                      <a:r>
                        <a:rPr lang="nl-NL" sz="1600" dirty="0">
                          <a:effectLst/>
                          <a:latin typeface="Calibri" panose="020F0502020204030204" pitchFamily="34" charset="0"/>
                          <a:ea typeface="Calibri" panose="020F0502020204030204" pitchFamily="34" charset="0"/>
                          <a:cs typeface="Arial" panose="020B0604020202020204" pitchFamily="34" charset="0"/>
                        </a:rPr>
                        <a:t>Feedbackfriends voorbereiden </a:t>
                      </a:r>
                    </a:p>
                    <a:p>
                      <a:pPr>
                        <a:lnSpc>
                          <a:spcPct val="107000"/>
                        </a:lnSpc>
                        <a:spcAft>
                          <a:spcPts val="800"/>
                        </a:spcAft>
                      </a:pPr>
                      <a:r>
                        <a:rPr lang="nl-NL" sz="1600" dirty="0">
                          <a:effectLst/>
                          <a:latin typeface="Calibri" panose="020F0502020204030204" pitchFamily="34" charset="0"/>
                          <a:ea typeface="Calibri" panose="020F0502020204030204" pitchFamily="34" charset="0"/>
                          <a:cs typeface="Arial" panose="020B0604020202020204" pitchFamily="34" charset="0"/>
                        </a:rPr>
                        <a:t>Deadline LA 3 vanavond! </a:t>
                      </a:r>
                    </a:p>
                  </a:txBody>
                  <a:tcPr marL="49351" marR="4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nl-NL" sz="1600" b="1" dirty="0">
                          <a:effectLst/>
                          <a:latin typeface="Calibri" panose="020F0502020204030204" pitchFamily="34" charset="0"/>
                          <a:ea typeface="Calibri" panose="020F0502020204030204" pitchFamily="34" charset="0"/>
                          <a:cs typeface="Arial" panose="020B0604020202020204" pitchFamily="34" charset="0"/>
                        </a:rPr>
                        <a:t>Feedbackfriends LA 3</a:t>
                      </a:r>
                      <a:endParaRPr lang="nl-NL" sz="16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nl-NL" sz="1600" dirty="0">
                          <a:effectLst/>
                          <a:latin typeface="Calibri" panose="020F0502020204030204" pitchFamily="34" charset="0"/>
                          <a:ea typeface="Calibri" panose="020F0502020204030204" pitchFamily="34" charset="0"/>
                          <a:cs typeface="Arial" panose="020B0604020202020204" pitchFamily="34" charset="0"/>
                        </a:rPr>
                        <a:t>Afronden ontwerp en verslag </a:t>
                      </a:r>
                    </a:p>
                    <a:p>
                      <a:pPr>
                        <a:lnSpc>
                          <a:spcPct val="107000"/>
                        </a:lnSpc>
                        <a:spcAft>
                          <a:spcPts val="800"/>
                        </a:spcAft>
                      </a:pPr>
                      <a:r>
                        <a:rPr lang="nl-NL" sz="1600" dirty="0">
                          <a:effectLst/>
                          <a:latin typeface="Calibri" panose="020F0502020204030204" pitchFamily="34" charset="0"/>
                          <a:ea typeface="Calibri" panose="020F0502020204030204" pitchFamily="34" charset="0"/>
                          <a:cs typeface="Arial" panose="020B0604020202020204" pitchFamily="34" charset="0"/>
                        </a:rPr>
                        <a:t>Voorbereidingen </a:t>
                      </a:r>
                      <a:r>
                        <a:rPr lang="nl-NL" sz="1600" dirty="0" err="1">
                          <a:effectLst/>
                          <a:latin typeface="Calibri" panose="020F0502020204030204" pitchFamily="34" charset="0"/>
                          <a:ea typeface="Calibri" panose="020F0502020204030204" pitchFamily="34" charset="0"/>
                          <a:cs typeface="Arial" panose="020B0604020202020204" pitchFamily="34" charset="0"/>
                        </a:rPr>
                        <a:t>Parentscafé</a:t>
                      </a:r>
                      <a:r>
                        <a:rPr lang="nl-NL" sz="1600" dirty="0">
                          <a:effectLst/>
                          <a:latin typeface="Calibri" panose="020F0502020204030204" pitchFamily="34" charset="0"/>
                          <a:ea typeface="Calibri" panose="020F0502020204030204" pitchFamily="34" charset="0"/>
                          <a:cs typeface="Arial" panose="020B0604020202020204" pitchFamily="34" charset="0"/>
                        </a:rPr>
                        <a:t>  </a:t>
                      </a:r>
                    </a:p>
                  </a:txBody>
                  <a:tcPr marL="49351" marR="4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7705062"/>
                  </a:ext>
                </a:extLst>
              </a:tr>
              <a:tr h="1555087">
                <a:tc>
                  <a:txBody>
                    <a:bodyPr/>
                    <a:lstStyle/>
                    <a:p>
                      <a:pPr>
                        <a:lnSpc>
                          <a:spcPct val="107000"/>
                        </a:lnSpc>
                        <a:spcAft>
                          <a:spcPts val="800"/>
                        </a:spcAft>
                      </a:pPr>
                      <a:r>
                        <a:rPr lang="nl-NL" sz="1600">
                          <a:effectLst/>
                          <a:latin typeface="Calibri" panose="020F0502020204030204" pitchFamily="34" charset="0"/>
                          <a:ea typeface="Calibri" panose="020F0502020204030204" pitchFamily="34" charset="0"/>
                          <a:cs typeface="Arial" panose="020B0604020202020204" pitchFamily="34" charset="0"/>
                        </a:rPr>
                        <a:t>8</a:t>
                      </a:r>
                    </a:p>
                  </a:txBody>
                  <a:tcPr marL="49351" marR="4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nl-NL" sz="1600" dirty="0">
                          <a:solidFill>
                            <a:schemeClr val="tx1"/>
                          </a:solidFill>
                          <a:effectLst/>
                          <a:latin typeface="Calibri" panose="020F0502020204030204" pitchFamily="34" charset="0"/>
                          <a:ea typeface="Calibri" panose="020F0502020204030204" pitchFamily="34" charset="0"/>
                          <a:cs typeface="Arial" panose="020B0604020202020204" pitchFamily="34" charset="0"/>
                        </a:rPr>
                        <a:t>Maandag 27 juni = deadline ontwerp en verslag </a:t>
                      </a:r>
                    </a:p>
                    <a:p>
                      <a:pPr>
                        <a:lnSpc>
                          <a:spcPct val="107000"/>
                        </a:lnSpc>
                        <a:spcAft>
                          <a:spcPts val="800"/>
                        </a:spcAft>
                      </a:pPr>
                      <a:r>
                        <a:rPr lang="nl-NL"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rPr>
                        <a:t>Donderdag 30 juni Parentscafé </a:t>
                      </a:r>
                      <a:endParaRPr lang="nl-NL"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nl-NL" sz="1600" dirty="0">
                          <a:solidFill>
                            <a:schemeClr val="tx1"/>
                          </a:solidFill>
                          <a:effectLst/>
                          <a:latin typeface="Calibri" panose="020F0502020204030204" pitchFamily="34" charset="0"/>
                          <a:ea typeface="Calibri" panose="020F0502020204030204" pitchFamily="34" charset="0"/>
                          <a:cs typeface="Arial" panose="020B0604020202020204" pitchFamily="34" charset="0"/>
                        </a:rPr>
                        <a:t>Donderdag = deadline portfolio feedback</a:t>
                      </a:r>
                    </a:p>
                  </a:txBody>
                  <a:tcPr marL="49351" marR="4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800"/>
                        </a:spcAft>
                      </a:pPr>
                      <a:r>
                        <a:rPr lang="nl-NL" sz="1600" dirty="0">
                          <a:effectLst/>
                          <a:latin typeface="Calibri" panose="020F0502020204030204" pitchFamily="34" charset="0"/>
                          <a:ea typeface="Calibri" panose="020F0502020204030204" pitchFamily="34" charset="0"/>
                          <a:cs typeface="Arial" panose="020B0604020202020204" pitchFamily="34" charset="0"/>
                        </a:rPr>
                        <a:t>Woensdag: </a:t>
                      </a:r>
                    </a:p>
                    <a:p>
                      <a:pPr>
                        <a:lnSpc>
                          <a:spcPct val="107000"/>
                        </a:lnSpc>
                        <a:spcAft>
                          <a:spcPts val="800"/>
                        </a:spcAft>
                      </a:pPr>
                      <a:r>
                        <a:rPr lang="nl-NL" sz="1600" dirty="0">
                          <a:effectLst/>
                          <a:latin typeface="Calibri" panose="020F0502020204030204" pitchFamily="34" charset="0"/>
                          <a:ea typeface="Calibri" panose="020F0502020204030204" pitchFamily="34" charset="0"/>
                          <a:cs typeface="Arial" panose="020B0604020202020204" pitchFamily="34" charset="0"/>
                        </a:rPr>
                        <a:t>Portfolio Feedback afmaken   </a:t>
                      </a:r>
                    </a:p>
                    <a:p>
                      <a:pPr>
                        <a:lnSpc>
                          <a:spcPct val="107000"/>
                        </a:lnSpc>
                        <a:spcAft>
                          <a:spcPts val="800"/>
                        </a:spcAft>
                      </a:pPr>
                      <a:r>
                        <a:rPr lang="nl-NL" sz="1600" dirty="0">
                          <a:effectLst/>
                          <a:latin typeface="Calibri" panose="020F0502020204030204" pitchFamily="34" charset="0"/>
                          <a:ea typeface="Calibri" panose="020F0502020204030204" pitchFamily="34" charset="0"/>
                          <a:cs typeface="Arial" panose="020B0604020202020204" pitchFamily="34" charset="0"/>
                        </a:rPr>
                        <a:t>Voorbereidingen Parentscafé</a:t>
                      </a:r>
                    </a:p>
                  </a:txBody>
                  <a:tcPr marL="49351" marR="4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nl-NL" sz="1600">
                          <a:effectLst/>
                          <a:latin typeface="Calibri" panose="020F0502020204030204" pitchFamily="34" charset="0"/>
                          <a:ea typeface="Calibri" panose="020F0502020204030204" pitchFamily="34" charset="0"/>
                          <a:cs typeface="Arial" panose="020B0604020202020204" pitchFamily="34" charset="0"/>
                        </a:rPr>
                        <a:t>Vrijdag</a:t>
                      </a:r>
                    </a:p>
                    <a:p>
                      <a:pPr>
                        <a:lnSpc>
                          <a:spcPct val="107000"/>
                        </a:lnSpc>
                        <a:spcAft>
                          <a:spcPts val="800"/>
                        </a:spcAft>
                      </a:pPr>
                      <a:r>
                        <a:rPr lang="nl-NL" sz="1600">
                          <a:effectLst/>
                          <a:latin typeface="Calibri" panose="020F0502020204030204" pitchFamily="34" charset="0"/>
                          <a:ea typeface="Calibri" panose="020F0502020204030204" pitchFamily="34" charset="0"/>
                          <a:cs typeface="Arial" panose="020B0604020202020204" pitchFamily="34" charset="0"/>
                        </a:rPr>
                        <a:t>Herhaling begrippen en voorbereiding kennistoets</a:t>
                      </a:r>
                    </a:p>
                  </a:txBody>
                  <a:tcPr marL="49351" marR="4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3326702"/>
                  </a:ext>
                </a:extLst>
              </a:tr>
              <a:tr h="1168137">
                <a:tc>
                  <a:txBody>
                    <a:bodyPr/>
                    <a:lstStyle/>
                    <a:p>
                      <a:pPr>
                        <a:lnSpc>
                          <a:spcPct val="107000"/>
                        </a:lnSpc>
                        <a:spcAft>
                          <a:spcPts val="800"/>
                        </a:spcAft>
                      </a:pPr>
                      <a:r>
                        <a:rPr lang="nl-NL" sz="1600">
                          <a:effectLst/>
                          <a:latin typeface="Calibri" panose="020F0502020204030204" pitchFamily="34" charset="0"/>
                          <a:ea typeface="Calibri" panose="020F0502020204030204" pitchFamily="34" charset="0"/>
                          <a:cs typeface="Arial" panose="020B0604020202020204" pitchFamily="34" charset="0"/>
                        </a:rPr>
                        <a:t>9</a:t>
                      </a:r>
                    </a:p>
                  </a:txBody>
                  <a:tcPr marL="49351" marR="4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nl-NL" sz="1600" dirty="0">
                          <a:solidFill>
                            <a:schemeClr val="tx1"/>
                          </a:solidFill>
                          <a:effectLst/>
                          <a:latin typeface="Calibri" panose="020F0502020204030204" pitchFamily="34" charset="0"/>
                          <a:ea typeface="Calibri" panose="020F0502020204030204" pitchFamily="34" charset="0"/>
                          <a:cs typeface="Arial" panose="020B0604020202020204" pitchFamily="34" charset="0"/>
                        </a:rPr>
                        <a:t>Kennistoets = dinsdag 5 juli </a:t>
                      </a:r>
                    </a:p>
                    <a:p>
                      <a:pPr>
                        <a:lnSpc>
                          <a:spcPct val="107000"/>
                        </a:lnSpc>
                        <a:spcAft>
                          <a:spcPts val="800"/>
                        </a:spcAft>
                      </a:pPr>
                      <a:r>
                        <a:rPr lang="nl-NL" sz="1600" dirty="0">
                          <a:solidFill>
                            <a:schemeClr val="tx1"/>
                          </a:solidFill>
                          <a:effectLst/>
                          <a:latin typeface="Calibri" panose="020F0502020204030204" pitchFamily="34" charset="0"/>
                          <a:ea typeface="Calibri" panose="020F0502020204030204" pitchFamily="34" charset="0"/>
                          <a:cs typeface="Arial" panose="020B0604020202020204" pitchFamily="34" charset="0"/>
                        </a:rPr>
                        <a:t>Herkansing portfolio = woensdag 7 juli </a:t>
                      </a:r>
                    </a:p>
                    <a:p>
                      <a:pPr>
                        <a:lnSpc>
                          <a:spcPct val="107000"/>
                        </a:lnSpc>
                        <a:spcAft>
                          <a:spcPts val="800"/>
                        </a:spcAft>
                      </a:pPr>
                      <a:r>
                        <a:rPr lang="nl-NL" sz="1600" dirty="0">
                          <a:solidFill>
                            <a:schemeClr val="tx1"/>
                          </a:solidFill>
                          <a:effectLst/>
                          <a:latin typeface="Calibri" panose="020F0502020204030204" pitchFamily="34" charset="0"/>
                          <a:ea typeface="Calibri" panose="020F0502020204030204" pitchFamily="34" charset="0"/>
                          <a:cs typeface="Arial" panose="020B0604020202020204" pitchFamily="34" charset="0"/>
                        </a:rPr>
                        <a:t>Herkansing P4 op vrijdag 8 juli</a:t>
                      </a:r>
                    </a:p>
                  </a:txBody>
                  <a:tcPr marL="49351" marR="4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800"/>
                        </a:spcAft>
                      </a:pPr>
                      <a:r>
                        <a:rPr lang="nl-NL" sz="1600" dirty="0">
                          <a:effectLst/>
                          <a:latin typeface="Calibri" panose="020F0502020204030204" pitchFamily="34" charset="0"/>
                          <a:ea typeface="Calibri" panose="020F0502020204030204" pitchFamily="34" charset="0"/>
                          <a:cs typeface="Arial" panose="020B0604020202020204" pitchFamily="34" charset="0"/>
                        </a:rPr>
                        <a:t>Woensdag </a:t>
                      </a:r>
                    </a:p>
                    <a:p>
                      <a:pPr>
                        <a:lnSpc>
                          <a:spcPct val="107000"/>
                        </a:lnSpc>
                        <a:spcAft>
                          <a:spcPts val="800"/>
                        </a:spcAft>
                      </a:pPr>
                      <a:r>
                        <a:rPr lang="nl-NL" sz="1600" dirty="0">
                          <a:effectLst/>
                          <a:latin typeface="Calibri" panose="020F0502020204030204" pitchFamily="34" charset="0"/>
                          <a:ea typeface="Calibri" panose="020F0502020204030204" pitchFamily="34" charset="0"/>
                          <a:cs typeface="Arial" panose="020B0604020202020204" pitchFamily="34" charset="0"/>
                        </a:rPr>
                        <a:t>Herkansing portfolio </a:t>
                      </a:r>
                    </a:p>
                  </a:txBody>
                  <a:tcPr marL="49351" marR="4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nl-NL" sz="1600" dirty="0">
                          <a:effectLst/>
                          <a:latin typeface="Calibri" panose="020F0502020204030204" pitchFamily="34" charset="0"/>
                          <a:ea typeface="Calibri" panose="020F0502020204030204" pitchFamily="34" charset="0"/>
                          <a:cs typeface="Arial" panose="020B0604020202020204" pitchFamily="34" charset="0"/>
                        </a:rPr>
                        <a:t>Vrijdag </a:t>
                      </a:r>
                    </a:p>
                    <a:p>
                      <a:pPr>
                        <a:lnSpc>
                          <a:spcPct val="107000"/>
                        </a:lnSpc>
                        <a:spcAft>
                          <a:spcPts val="800"/>
                        </a:spcAft>
                      </a:pPr>
                      <a:r>
                        <a:rPr lang="nl-NL" sz="1600" dirty="0">
                          <a:effectLst/>
                          <a:latin typeface="Calibri" panose="020F0502020204030204" pitchFamily="34" charset="0"/>
                          <a:ea typeface="Calibri" panose="020F0502020204030204" pitchFamily="34" charset="0"/>
                          <a:cs typeface="Arial" panose="020B0604020202020204" pitchFamily="34" charset="0"/>
                        </a:rPr>
                        <a:t>Herkansing P4 </a:t>
                      </a:r>
                    </a:p>
                  </a:txBody>
                  <a:tcPr marL="49351" marR="4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1977185"/>
                  </a:ext>
                </a:extLst>
              </a:tr>
              <a:tr h="304106">
                <a:tc>
                  <a:txBody>
                    <a:bodyPr/>
                    <a:lstStyle/>
                    <a:p>
                      <a:pPr>
                        <a:lnSpc>
                          <a:spcPct val="107000"/>
                        </a:lnSpc>
                        <a:spcAft>
                          <a:spcPts val="800"/>
                        </a:spcAft>
                      </a:pPr>
                      <a:r>
                        <a:rPr lang="nl-NL" sz="1600">
                          <a:effectLst/>
                          <a:latin typeface="Calibri" panose="020F0502020204030204" pitchFamily="34" charset="0"/>
                          <a:ea typeface="Calibri" panose="020F0502020204030204" pitchFamily="34" charset="0"/>
                          <a:cs typeface="Arial" panose="020B0604020202020204" pitchFamily="34" charset="0"/>
                        </a:rPr>
                        <a:t>10 </a:t>
                      </a:r>
                    </a:p>
                  </a:txBody>
                  <a:tcPr marL="49351" marR="4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nl-NL" sz="1600" dirty="0">
                          <a:solidFill>
                            <a:schemeClr val="tx1"/>
                          </a:solidFill>
                          <a:effectLst/>
                          <a:latin typeface="Calibri" panose="020F0502020204030204" pitchFamily="34" charset="0"/>
                          <a:ea typeface="Calibri" panose="020F0502020204030204" pitchFamily="34" charset="0"/>
                          <a:cs typeface="Arial" panose="020B0604020202020204" pitchFamily="34" charset="0"/>
                        </a:rPr>
                        <a:t>Finale herkansing op dinsdag 12 juli</a:t>
                      </a:r>
                    </a:p>
                  </a:txBody>
                  <a:tcPr marL="49351" marR="4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800"/>
                        </a:spcAft>
                      </a:pPr>
                      <a:r>
                        <a:rPr lang="nl-NL" sz="1600">
                          <a:effectLst/>
                          <a:latin typeface="Calibri" panose="020F0502020204030204" pitchFamily="34" charset="0"/>
                          <a:ea typeface="Calibri" panose="020F0502020204030204" pitchFamily="34" charset="0"/>
                          <a:cs typeface="Arial" panose="020B0604020202020204" pitchFamily="34" charset="0"/>
                        </a:rPr>
                        <a:t> </a:t>
                      </a:r>
                    </a:p>
                  </a:txBody>
                  <a:tcPr marL="49351" marR="4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nl-NL" sz="1600" dirty="0">
                          <a:effectLst/>
                          <a:latin typeface="Calibri" panose="020F0502020204030204" pitchFamily="34" charset="0"/>
                          <a:ea typeface="Calibri" panose="020F0502020204030204" pitchFamily="34" charset="0"/>
                          <a:cs typeface="Arial" panose="020B0604020202020204" pitchFamily="34" charset="0"/>
                        </a:rPr>
                        <a:t> </a:t>
                      </a:r>
                    </a:p>
                  </a:txBody>
                  <a:tcPr marL="49351" marR="4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8900095"/>
                  </a:ext>
                </a:extLst>
              </a:tr>
            </a:tbl>
          </a:graphicData>
        </a:graphic>
      </p:graphicFrame>
      <p:sp>
        <p:nvSpPr>
          <p:cNvPr id="2" name="Tekstvak 1">
            <a:extLst>
              <a:ext uri="{FF2B5EF4-FFF2-40B4-BE49-F238E27FC236}">
                <a16:creationId xmlns:a16="http://schemas.microsoft.com/office/drawing/2014/main" id="{D96C50BB-98C2-257B-7B3C-6B02FD50DF06}"/>
              </a:ext>
            </a:extLst>
          </p:cNvPr>
          <p:cNvSpPr txBox="1"/>
          <p:nvPr/>
        </p:nvSpPr>
        <p:spPr>
          <a:xfrm>
            <a:off x="763889" y="489098"/>
            <a:ext cx="5018567" cy="523220"/>
          </a:xfrm>
          <a:prstGeom prst="rect">
            <a:avLst/>
          </a:prstGeom>
          <a:noFill/>
        </p:spPr>
        <p:txBody>
          <a:bodyPr wrap="square" rtlCol="0">
            <a:spAutoFit/>
          </a:bodyPr>
          <a:lstStyle/>
          <a:p>
            <a:r>
              <a:rPr lang="nl-NL" sz="2800" b="1" dirty="0"/>
              <a:t>De planning: </a:t>
            </a:r>
          </a:p>
        </p:txBody>
      </p:sp>
    </p:spTree>
    <p:extLst>
      <p:ext uri="{BB962C8B-B14F-4D97-AF65-F5344CB8AC3E}">
        <p14:creationId xmlns:p14="http://schemas.microsoft.com/office/powerpoint/2010/main" val="648649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13" name="Freeform: Shape 12">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Freeform: Shape 13">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7" name="Freeform: Shape 16">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2" name="Titel 1">
            <a:extLst>
              <a:ext uri="{FF2B5EF4-FFF2-40B4-BE49-F238E27FC236}">
                <a16:creationId xmlns:a16="http://schemas.microsoft.com/office/drawing/2014/main" id="{E28AB3FC-3D23-D278-60F1-E76205830735}"/>
              </a:ext>
            </a:extLst>
          </p:cNvPr>
          <p:cNvSpPr>
            <a:spLocks noGrp="1"/>
          </p:cNvSpPr>
          <p:nvPr>
            <p:ph type="ctrTitle"/>
          </p:nvPr>
        </p:nvSpPr>
        <p:spPr>
          <a:xfrm>
            <a:off x="3215729" y="1764407"/>
            <a:ext cx="5760846" cy="2310312"/>
          </a:xfrm>
        </p:spPr>
        <p:txBody>
          <a:bodyPr>
            <a:normAutofit/>
          </a:bodyPr>
          <a:lstStyle/>
          <a:p>
            <a:r>
              <a:rPr lang="nl-NL" sz="5200" dirty="0">
                <a:solidFill>
                  <a:schemeClr val="tx2"/>
                </a:solidFill>
              </a:rPr>
              <a:t>2. Parentcafé </a:t>
            </a:r>
          </a:p>
        </p:txBody>
      </p:sp>
      <p:sp>
        <p:nvSpPr>
          <p:cNvPr id="3" name="Ondertitel 2">
            <a:extLst>
              <a:ext uri="{FF2B5EF4-FFF2-40B4-BE49-F238E27FC236}">
                <a16:creationId xmlns:a16="http://schemas.microsoft.com/office/drawing/2014/main" id="{056A3B50-F0E2-5D97-D350-F0A924BE30B1}"/>
              </a:ext>
            </a:extLst>
          </p:cNvPr>
          <p:cNvSpPr>
            <a:spLocks noGrp="1"/>
          </p:cNvSpPr>
          <p:nvPr>
            <p:ph type="subTitle" idx="1"/>
          </p:nvPr>
        </p:nvSpPr>
        <p:spPr>
          <a:xfrm>
            <a:off x="3215729" y="4165152"/>
            <a:ext cx="5760846" cy="682079"/>
          </a:xfrm>
        </p:spPr>
        <p:txBody>
          <a:bodyPr>
            <a:normAutofit/>
          </a:bodyPr>
          <a:lstStyle/>
          <a:p>
            <a:r>
              <a:rPr lang="nl-NL">
                <a:solidFill>
                  <a:schemeClr val="tx2"/>
                </a:solidFill>
              </a:rPr>
              <a:t>Donderdag 30 juni </a:t>
            </a:r>
          </a:p>
        </p:txBody>
      </p:sp>
    </p:spTree>
    <p:extLst>
      <p:ext uri="{BB962C8B-B14F-4D97-AF65-F5344CB8AC3E}">
        <p14:creationId xmlns:p14="http://schemas.microsoft.com/office/powerpoint/2010/main" val="636348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E5B57B-A4D6-8466-DE41-E88D88099722}"/>
              </a:ext>
            </a:extLst>
          </p:cNvPr>
          <p:cNvSpPr>
            <a:spLocks noGrp="1"/>
          </p:cNvSpPr>
          <p:nvPr>
            <p:ph type="title"/>
          </p:nvPr>
        </p:nvSpPr>
        <p:spPr/>
        <p:txBody>
          <a:bodyPr/>
          <a:lstStyle/>
          <a:p>
            <a:r>
              <a:rPr lang="nl-NL" dirty="0"/>
              <a:t>Parentcafé</a:t>
            </a:r>
          </a:p>
        </p:txBody>
      </p:sp>
      <p:graphicFrame>
        <p:nvGraphicFramePr>
          <p:cNvPr id="3" name="Tabel 2">
            <a:extLst>
              <a:ext uri="{FF2B5EF4-FFF2-40B4-BE49-F238E27FC236}">
                <a16:creationId xmlns:a16="http://schemas.microsoft.com/office/drawing/2014/main" id="{EBB1D186-231E-64EF-88DD-68A62BC5BF8F}"/>
              </a:ext>
            </a:extLst>
          </p:cNvPr>
          <p:cNvGraphicFramePr>
            <a:graphicFrameLocks noGrp="1"/>
          </p:cNvGraphicFramePr>
          <p:nvPr>
            <p:extLst>
              <p:ext uri="{D42A27DB-BD31-4B8C-83A1-F6EECF244321}">
                <p14:modId xmlns:p14="http://schemas.microsoft.com/office/powerpoint/2010/main" val="3963136298"/>
              </p:ext>
            </p:extLst>
          </p:nvPr>
        </p:nvGraphicFramePr>
        <p:xfrm>
          <a:off x="922181" y="1339850"/>
          <a:ext cx="5521149" cy="510223"/>
        </p:xfrm>
        <a:graphic>
          <a:graphicData uri="http://schemas.openxmlformats.org/drawingml/2006/table">
            <a:tbl>
              <a:tblPr firstRow="1" firstCol="1" bandRow="1">
                <a:tableStyleId>{5C22544A-7EE6-4342-B048-85BDC9FD1C3A}</a:tableStyleId>
              </a:tblPr>
              <a:tblGrid>
                <a:gridCol w="860890">
                  <a:extLst>
                    <a:ext uri="{9D8B030D-6E8A-4147-A177-3AD203B41FA5}">
                      <a16:colId xmlns:a16="http://schemas.microsoft.com/office/drawing/2014/main" val="2487387970"/>
                    </a:ext>
                  </a:extLst>
                </a:gridCol>
                <a:gridCol w="1899075">
                  <a:extLst>
                    <a:ext uri="{9D8B030D-6E8A-4147-A177-3AD203B41FA5}">
                      <a16:colId xmlns:a16="http://schemas.microsoft.com/office/drawing/2014/main" val="2616914434"/>
                    </a:ext>
                  </a:extLst>
                </a:gridCol>
                <a:gridCol w="1380592">
                  <a:extLst>
                    <a:ext uri="{9D8B030D-6E8A-4147-A177-3AD203B41FA5}">
                      <a16:colId xmlns:a16="http://schemas.microsoft.com/office/drawing/2014/main" val="4092455363"/>
                    </a:ext>
                  </a:extLst>
                </a:gridCol>
                <a:gridCol w="1380592">
                  <a:extLst>
                    <a:ext uri="{9D8B030D-6E8A-4147-A177-3AD203B41FA5}">
                      <a16:colId xmlns:a16="http://schemas.microsoft.com/office/drawing/2014/main" val="125781102"/>
                    </a:ext>
                  </a:extLst>
                </a:gridCol>
              </a:tblGrid>
              <a:tr h="0">
                <a:tc>
                  <a:txBody>
                    <a:bodyPr/>
                    <a:lstStyle/>
                    <a:p>
                      <a:pPr>
                        <a:lnSpc>
                          <a:spcPct val="107000"/>
                        </a:lnSpc>
                        <a:spcAft>
                          <a:spcPts val="800"/>
                        </a:spcAft>
                      </a:pPr>
                      <a:r>
                        <a:rPr lang="nl-NL" sz="1600" dirty="0">
                          <a:effectLst/>
                        </a:rPr>
                        <a:t>Wo 29 juni </a:t>
                      </a:r>
                      <a:endParaRPr lang="nl-N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nl-NL" sz="1600" dirty="0">
                          <a:effectLst/>
                        </a:rPr>
                        <a:t>Start voorbereiding met studenten </a:t>
                      </a:r>
                      <a:endParaRPr lang="nl-N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nl-NL" sz="1600">
                          <a:effectLst/>
                        </a:rPr>
                        <a:t>Pascalle en Stijn </a:t>
                      </a:r>
                      <a:endParaRPr lang="nl-NL"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nl-NL" sz="1600" dirty="0">
                          <a:effectLst/>
                        </a:rPr>
                        <a:t> </a:t>
                      </a:r>
                      <a:endParaRPr lang="nl-N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99470481"/>
                  </a:ext>
                </a:extLst>
              </a:tr>
            </a:tbl>
          </a:graphicData>
        </a:graphic>
      </p:graphicFrame>
      <p:pic>
        <p:nvPicPr>
          <p:cNvPr id="6" name="Afbeelding 5">
            <a:extLst>
              <a:ext uri="{FF2B5EF4-FFF2-40B4-BE49-F238E27FC236}">
                <a16:creationId xmlns:a16="http://schemas.microsoft.com/office/drawing/2014/main" id="{6F2E02B4-95FB-097C-CF4F-F70ACE2EAD80}"/>
              </a:ext>
            </a:extLst>
          </p:cNvPr>
          <p:cNvPicPr>
            <a:picLocks noChangeAspect="1"/>
          </p:cNvPicPr>
          <p:nvPr/>
        </p:nvPicPr>
        <p:blipFill rotWithShape="1">
          <a:blip r:embed="rId2"/>
          <a:srcRect r="24224"/>
          <a:stretch/>
        </p:blipFill>
        <p:spPr>
          <a:xfrm>
            <a:off x="922181" y="1866107"/>
            <a:ext cx="5521149" cy="4874092"/>
          </a:xfrm>
          <a:prstGeom prst="rect">
            <a:avLst/>
          </a:prstGeom>
        </p:spPr>
      </p:pic>
      <p:sp>
        <p:nvSpPr>
          <p:cNvPr id="7" name="Rechthoek: afgeronde hoeken 6">
            <a:extLst>
              <a:ext uri="{FF2B5EF4-FFF2-40B4-BE49-F238E27FC236}">
                <a16:creationId xmlns:a16="http://schemas.microsoft.com/office/drawing/2014/main" id="{C545EF65-DA9D-4F0A-3703-ACE6EE96B746}"/>
              </a:ext>
            </a:extLst>
          </p:cNvPr>
          <p:cNvSpPr/>
          <p:nvPr/>
        </p:nvSpPr>
        <p:spPr>
          <a:xfrm>
            <a:off x="8080998" y="1339850"/>
            <a:ext cx="3065973" cy="411649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dirty="0"/>
              <a:t>Per groep een aangewezen plek met 2 tafels.</a:t>
            </a:r>
          </a:p>
          <a:p>
            <a:pPr algn="ctr"/>
            <a:r>
              <a:rPr lang="nl-NL" sz="2000" dirty="0"/>
              <a:t>Die richten jullie in als een tentoonstelling met alle schetsen, materialen, het ontwerp &amp; de maquette. </a:t>
            </a:r>
          </a:p>
          <a:p>
            <a:pPr algn="ctr"/>
            <a:endParaRPr lang="nl-NL" sz="2000" dirty="0"/>
          </a:p>
          <a:p>
            <a:pPr algn="ctr"/>
            <a:r>
              <a:rPr lang="nl-NL" sz="2000" dirty="0"/>
              <a:t>Je mag een laptop neerzetten om bij de presentatie te gebruiken. </a:t>
            </a:r>
          </a:p>
        </p:txBody>
      </p:sp>
    </p:spTree>
    <p:extLst>
      <p:ext uri="{BB962C8B-B14F-4D97-AF65-F5344CB8AC3E}">
        <p14:creationId xmlns:p14="http://schemas.microsoft.com/office/powerpoint/2010/main" val="2914162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D55F32-D3A2-3B3D-F232-EAD084EAB32F}"/>
              </a:ext>
            </a:extLst>
          </p:cNvPr>
          <p:cNvSpPr>
            <a:spLocks noGrp="1"/>
          </p:cNvSpPr>
          <p:nvPr>
            <p:ph type="title"/>
          </p:nvPr>
        </p:nvSpPr>
        <p:spPr>
          <a:xfrm>
            <a:off x="838200" y="452211"/>
            <a:ext cx="10515600" cy="1325563"/>
          </a:xfrm>
        </p:spPr>
        <p:txBody>
          <a:bodyPr/>
          <a:lstStyle/>
          <a:p>
            <a:r>
              <a:rPr lang="nl-NL" dirty="0"/>
              <a:t>LET OP: </a:t>
            </a:r>
          </a:p>
        </p:txBody>
      </p:sp>
      <p:sp>
        <p:nvSpPr>
          <p:cNvPr id="3" name="Tekstvak 2">
            <a:extLst>
              <a:ext uri="{FF2B5EF4-FFF2-40B4-BE49-F238E27FC236}">
                <a16:creationId xmlns:a16="http://schemas.microsoft.com/office/drawing/2014/main" id="{A4F9FC6B-AFDE-E4FD-3679-1F5BC4D29A04}"/>
              </a:ext>
            </a:extLst>
          </p:cNvPr>
          <p:cNvSpPr txBox="1"/>
          <p:nvPr/>
        </p:nvSpPr>
        <p:spPr>
          <a:xfrm>
            <a:off x="838200" y="1672319"/>
            <a:ext cx="10108018" cy="1631216"/>
          </a:xfrm>
          <a:prstGeom prst="rect">
            <a:avLst/>
          </a:prstGeom>
          <a:solidFill>
            <a:schemeClr val="accent1">
              <a:lumMod val="20000"/>
              <a:lumOff val="80000"/>
            </a:schemeClr>
          </a:solidFill>
        </p:spPr>
        <p:txBody>
          <a:bodyPr wrap="square" rtlCol="0">
            <a:spAutoFit/>
          </a:bodyPr>
          <a:lstStyle/>
          <a:p>
            <a:r>
              <a:rPr lang="nl-NL" sz="2000" dirty="0"/>
              <a:t>Donderdag 30 juni start jullie dag om </a:t>
            </a:r>
            <a:r>
              <a:rPr lang="nl-NL" sz="2000" b="1" dirty="0"/>
              <a:t>11.15 uur </a:t>
            </a:r>
          </a:p>
          <a:p>
            <a:pPr marL="285750" indent="-285750">
              <a:buFontTx/>
              <a:buChar char="-"/>
            </a:pPr>
            <a:r>
              <a:rPr lang="nl-NL" sz="2000" dirty="0"/>
              <a:t>Je kunt dan kiezen of je bij AVO aansluiten  bij rekenen, Nederlands of Engels. </a:t>
            </a:r>
          </a:p>
          <a:p>
            <a:pPr marL="285750" indent="-285750">
              <a:buFontTx/>
              <a:buChar char="-"/>
            </a:pPr>
            <a:r>
              <a:rPr lang="nl-NL" sz="2000" dirty="0"/>
              <a:t>Aansluitend zijn er expert lessen</a:t>
            </a:r>
          </a:p>
          <a:p>
            <a:pPr marL="285750" indent="-285750">
              <a:buFontTx/>
              <a:buChar char="-"/>
            </a:pPr>
            <a:r>
              <a:rPr lang="nl-NL" sz="2000" dirty="0"/>
              <a:t>Daarna starten we met opbouwen van de tentoonstelling voor het Parentcafé.</a:t>
            </a:r>
          </a:p>
          <a:p>
            <a:pPr marL="285750" indent="-285750">
              <a:buFontTx/>
              <a:buChar char="-"/>
            </a:pPr>
            <a:endParaRPr lang="nl-NL" sz="2000" dirty="0"/>
          </a:p>
        </p:txBody>
      </p:sp>
      <p:sp>
        <p:nvSpPr>
          <p:cNvPr id="4" name="Tekstvak 3">
            <a:extLst>
              <a:ext uri="{FF2B5EF4-FFF2-40B4-BE49-F238E27FC236}">
                <a16:creationId xmlns:a16="http://schemas.microsoft.com/office/drawing/2014/main" id="{B9D90394-44D2-C2FE-D4DC-517832BB5FC1}"/>
              </a:ext>
            </a:extLst>
          </p:cNvPr>
          <p:cNvSpPr txBox="1"/>
          <p:nvPr/>
        </p:nvSpPr>
        <p:spPr>
          <a:xfrm>
            <a:off x="838200" y="3732028"/>
            <a:ext cx="10199913" cy="1631216"/>
          </a:xfrm>
          <a:prstGeom prst="rect">
            <a:avLst/>
          </a:prstGeom>
          <a:solidFill>
            <a:schemeClr val="accent1">
              <a:lumMod val="20000"/>
              <a:lumOff val="80000"/>
            </a:schemeClr>
          </a:solidFill>
        </p:spPr>
        <p:txBody>
          <a:bodyPr wrap="square" rtlCol="0">
            <a:spAutoFit/>
          </a:bodyPr>
          <a:lstStyle/>
          <a:p>
            <a:r>
              <a:rPr lang="nl-NL" sz="2000" dirty="0"/>
              <a:t>Er is budget voor avondeten; EURO 5,- per persoon.</a:t>
            </a:r>
          </a:p>
          <a:p>
            <a:endParaRPr lang="nl-NL" sz="2000" dirty="0"/>
          </a:p>
          <a:p>
            <a:r>
              <a:rPr lang="nl-NL" sz="2000" dirty="0"/>
              <a:t>Welke mensen gaan eten regelen????</a:t>
            </a:r>
          </a:p>
          <a:p>
            <a:pPr marL="285750" indent="-285750">
              <a:buFont typeface="Arial" panose="020B0604020202020204" pitchFamily="34" charset="0"/>
              <a:buChar char="•"/>
            </a:pPr>
            <a:r>
              <a:rPr lang="nl-NL" sz="2000" dirty="0"/>
              <a:t>Inventariseren wie blijft eten </a:t>
            </a:r>
          </a:p>
          <a:p>
            <a:pPr marL="285750" indent="-285750">
              <a:buFont typeface="Arial" panose="020B0604020202020204" pitchFamily="34" charset="0"/>
              <a:buChar char="•"/>
            </a:pPr>
            <a:r>
              <a:rPr lang="nl-NL" sz="2000" dirty="0"/>
              <a:t>Organiseren van het eten</a:t>
            </a:r>
          </a:p>
        </p:txBody>
      </p:sp>
    </p:spTree>
    <p:extLst>
      <p:ext uri="{BB962C8B-B14F-4D97-AF65-F5344CB8AC3E}">
        <p14:creationId xmlns:p14="http://schemas.microsoft.com/office/powerpoint/2010/main" val="1935201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686AF1-0B81-4FC0-FAB9-55B269841CB8}"/>
              </a:ext>
            </a:extLst>
          </p:cNvPr>
          <p:cNvSpPr>
            <a:spLocks noGrp="1"/>
          </p:cNvSpPr>
          <p:nvPr>
            <p:ph type="title"/>
          </p:nvPr>
        </p:nvSpPr>
        <p:spPr>
          <a:solidFill>
            <a:schemeClr val="accent1"/>
          </a:solidFill>
        </p:spPr>
        <p:txBody>
          <a:bodyPr/>
          <a:lstStyle/>
          <a:p>
            <a:r>
              <a:rPr lang="nl-NL" dirty="0"/>
              <a:t>Beoordeling  </a:t>
            </a:r>
          </a:p>
        </p:txBody>
      </p:sp>
      <p:sp>
        <p:nvSpPr>
          <p:cNvPr id="3" name="Tekstvak 2">
            <a:extLst>
              <a:ext uri="{FF2B5EF4-FFF2-40B4-BE49-F238E27FC236}">
                <a16:creationId xmlns:a16="http://schemas.microsoft.com/office/drawing/2014/main" id="{62F9D8BA-5451-5A66-AB80-910D1227D38B}"/>
              </a:ext>
            </a:extLst>
          </p:cNvPr>
          <p:cNvSpPr txBox="1"/>
          <p:nvPr/>
        </p:nvSpPr>
        <p:spPr>
          <a:xfrm>
            <a:off x="838200" y="2204901"/>
            <a:ext cx="10161270" cy="415498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prstClr val="black"/>
                </a:solidFill>
                <a:effectLst/>
                <a:uLnTx/>
                <a:uFillTx/>
                <a:latin typeface="Calibri" panose="020F0502020204030204"/>
                <a:ea typeface="+mn-ea"/>
                <a:cs typeface="+mn-cs"/>
              </a:rPr>
              <a:t>Tijdens het Parentcafé geef je als groep een presentatie van maximaal 30 minuten.  Let op; kort &amp; krachtig is sterker dan lang &amp; herhaling.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prstClr val="black"/>
                </a:solidFill>
                <a:effectLst/>
                <a:uLnTx/>
                <a:uFillTx/>
                <a:latin typeface="Calibri" panose="020F0502020204030204"/>
                <a:ea typeface="+mn-ea"/>
                <a:cs typeface="+mn-cs"/>
              </a:rPr>
              <a:t>De presentatie is een toets; gebruik het beoordelingsformulier om te checken of alle onderdelen in jullie presentatie zit.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prstClr val="black"/>
                </a:solidFill>
                <a:effectLst/>
                <a:uLnTx/>
                <a:uFillTx/>
                <a:latin typeface="Calibri" panose="020F0502020204030204"/>
                <a:ea typeface="+mn-ea"/>
                <a:cs typeface="+mn-cs"/>
              </a:rPr>
              <a:t>Maak een goede verdeling van de onderdelen van de presentatie zodat alle leden van de groep aan het woord komen.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prstClr val="black"/>
                </a:solidFill>
                <a:effectLst/>
                <a:uLnTx/>
                <a:uFillTx/>
                <a:latin typeface="Calibri" panose="020F0502020204030204"/>
                <a:ea typeface="+mn-ea"/>
                <a:cs typeface="+mn-cs"/>
              </a:rPr>
              <a:t>Het cijfer kan per persoon van de groep verschillen omdat 1 onderdeel uit de beoordeling INDIVIDUEEL is:  </a:t>
            </a:r>
          </a:p>
        </p:txBody>
      </p:sp>
    </p:spTree>
    <p:extLst>
      <p:ext uri="{BB962C8B-B14F-4D97-AF65-F5344CB8AC3E}">
        <p14:creationId xmlns:p14="http://schemas.microsoft.com/office/powerpoint/2010/main" val="510159768"/>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7" ma:contentTypeDescription="Een nieuw document maken." ma:contentTypeScope="" ma:versionID="0f68ed45c25507020046cd58e7081853">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ed2a775c62b2ef6a30ca6d924b06821c"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bad38e81-2dce-48e2-a4cf-6cf5e967729a}" ma:internalName="TaxCatchAll" ma:showField="CatchAllData" ma:web="2c4f0c93-2979-4f27-aab2-70de9593235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2bf06c9d-aefe-4981-8979-7b8905db0861"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6f82ce1-f6df-49a5-8b49-cf8409a27aa4">
      <Terms xmlns="http://schemas.microsoft.com/office/infopath/2007/PartnerControls"/>
    </lcf76f155ced4ddcb4097134ff3c332f>
    <TaxCatchAll xmlns="2c4f0c93-2979-4f27-aab2-70de95932352" xsi:nil="true"/>
  </documentManagement>
</p:properties>
</file>

<file path=customXml/itemProps1.xml><?xml version="1.0" encoding="utf-8"?>
<ds:datastoreItem xmlns:ds="http://schemas.openxmlformats.org/officeDocument/2006/customXml" ds:itemID="{0A3C2320-38BE-44DD-9F0F-DEF4F9626A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f0c93-2979-4f27-aab2-70de95932352"/>
    <ds:schemaRef ds:uri="c6f82ce1-f6df-49a5-8b49-cf8409a27a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4425F71-7A06-4987-BC43-70ECAC332EA9}">
  <ds:schemaRefs>
    <ds:schemaRef ds:uri="http://schemas.microsoft.com/sharepoint/v3/contenttype/forms"/>
  </ds:schemaRefs>
</ds:datastoreItem>
</file>

<file path=customXml/itemProps3.xml><?xml version="1.0" encoding="utf-8"?>
<ds:datastoreItem xmlns:ds="http://schemas.openxmlformats.org/officeDocument/2006/customXml" ds:itemID="{A80F8384-82BC-42D5-B206-647239A47764}">
  <ds:schemaRefs>
    <ds:schemaRef ds:uri="c6f82ce1-f6df-49a5-8b49-cf8409a27aa4"/>
    <ds:schemaRef ds:uri="http://purl.org/dc/dcmitype/"/>
    <ds:schemaRef ds:uri="http://schemas.microsoft.com/office/2006/metadata/properties"/>
    <ds:schemaRef ds:uri="http://schemas.microsoft.com/office/2006/documentManagement/types"/>
    <ds:schemaRef ds:uri="http://purl.org/dc/terms/"/>
    <ds:schemaRef ds:uri="http://www.w3.org/XML/1998/namespace"/>
    <ds:schemaRef ds:uri="2c4f0c93-2979-4f27-aab2-70de95932352"/>
    <ds:schemaRef ds:uri="http://schemas.microsoft.com/office/infopath/2007/PartnerControls"/>
    <ds:schemaRef ds:uri="http://schemas.openxmlformats.org/package/2006/metadata/core-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42</TotalTime>
  <Words>1808</Words>
  <Application>Microsoft Office PowerPoint</Application>
  <PresentationFormat>Breedbeeld</PresentationFormat>
  <Paragraphs>353</Paragraphs>
  <Slides>18</Slides>
  <Notes>0</Notes>
  <HiddenSlides>0</HiddenSlides>
  <MMClips>0</MMClips>
  <ScaleCrop>false</ScaleCrop>
  <HeadingPairs>
    <vt:vector size="6" baseType="variant">
      <vt:variant>
        <vt:lpstr>Gebruikte lettertypen</vt:lpstr>
      </vt:variant>
      <vt:variant>
        <vt:i4>9</vt:i4>
      </vt:variant>
      <vt:variant>
        <vt:lpstr>Thema</vt:lpstr>
      </vt:variant>
      <vt:variant>
        <vt:i4>1</vt:i4>
      </vt:variant>
      <vt:variant>
        <vt:lpstr>Diatitels</vt:lpstr>
      </vt:variant>
      <vt:variant>
        <vt:i4>18</vt:i4>
      </vt:variant>
    </vt:vector>
  </HeadingPairs>
  <TitlesOfParts>
    <vt:vector size="28" baseType="lpstr">
      <vt:lpstr>Malgun Gothic</vt:lpstr>
      <vt:lpstr>Arial</vt:lpstr>
      <vt:lpstr>Calibri</vt:lpstr>
      <vt:lpstr>Calibri Light</vt:lpstr>
      <vt:lpstr>Kristen ITC</vt:lpstr>
      <vt:lpstr>Larken</vt:lpstr>
      <vt:lpstr>MV Boli</vt:lpstr>
      <vt:lpstr>Papyrus</vt:lpstr>
      <vt:lpstr>Wingdings</vt:lpstr>
      <vt:lpstr>Kantoorthema</vt:lpstr>
      <vt:lpstr>IBS les woensdag</vt:lpstr>
      <vt:lpstr>PowerPoint-presentatie</vt:lpstr>
      <vt:lpstr>Programma van vandaag</vt:lpstr>
      <vt:lpstr>1. Wat zijn we ook alweer aan het doen? </vt:lpstr>
      <vt:lpstr>PowerPoint-presentatie</vt:lpstr>
      <vt:lpstr>2. Parentcafé </vt:lpstr>
      <vt:lpstr>Parentcafé</vt:lpstr>
      <vt:lpstr>LET OP: </vt:lpstr>
      <vt:lpstr>Beoordeling  </vt:lpstr>
      <vt:lpstr>PowerPoint-presentatie</vt:lpstr>
      <vt:lpstr>PowerPoint-presentatie</vt:lpstr>
      <vt:lpstr>PowerPoint-presentatie</vt:lpstr>
      <vt:lpstr>PowerPoint-presentatie</vt:lpstr>
      <vt:lpstr>Opbouw presentatie:</vt:lpstr>
      <vt:lpstr>Presenteren valt te leren!</vt:lpstr>
      <vt:lpstr>Check: </vt:lpstr>
      <vt:lpstr>PowerPoint-presentatie</vt:lpstr>
      <vt:lpstr>Succes!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Pascalle Cup</dc:creator>
  <cp:lastModifiedBy>Stijn Weijermars</cp:lastModifiedBy>
  <cp:revision>3</cp:revision>
  <dcterms:created xsi:type="dcterms:W3CDTF">2022-06-21T08:33:41Z</dcterms:created>
  <dcterms:modified xsi:type="dcterms:W3CDTF">2022-06-22T07:48:53Z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y fmtid="{D5CDD505-2E9C-101B-9397-08002B2CF9AE}" pid="3" name="MediaServiceImageTags">
    <vt:lpwstr/>
  </property>
</Properties>
</file>